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8"/>
  </p:notesMasterIdLst>
  <p:sldIdLst>
    <p:sldId id="347" r:id="rId3"/>
    <p:sldId id="348" r:id="rId4"/>
    <p:sldId id="351" r:id="rId5"/>
    <p:sldId id="350" r:id="rId6"/>
    <p:sldId id="352" r:id="rId7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BFBF"/>
    <a:srgbClr val="FEC83A"/>
    <a:srgbClr val="474747"/>
    <a:srgbClr val="F77D38"/>
    <a:srgbClr val="435153"/>
    <a:srgbClr val="AEC836"/>
    <a:srgbClr val="92A62C"/>
    <a:srgbClr val="818386"/>
    <a:srgbClr val="FFF4CD"/>
    <a:srgbClr val="9FA1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7" autoAdjust="0"/>
    <p:restoredTop sz="94979" autoAdjust="0"/>
  </p:normalViewPr>
  <p:slideViewPr>
    <p:cSldViewPr snapToGrid="0" snapToObjects="1">
      <p:cViewPr varScale="1">
        <p:scale>
          <a:sx n="107" d="100"/>
          <a:sy n="107" d="100"/>
        </p:scale>
        <p:origin x="-78" y="-90"/>
      </p:cViewPr>
      <p:guideLst>
        <p:guide orient="horz" pos="2026"/>
        <p:guide orient="horz" pos="4062"/>
        <p:guide pos="7431"/>
        <p:guide pos="3439"/>
        <p:guide pos="18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A851-9EBB-45CF-81D3-0806A08891A9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C67A5-9410-4DDA-9CEE-A9A9779715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64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71" name="Rectangle 70"/>
          <p:cNvSpPr/>
          <p:nvPr userDrawn="1"/>
        </p:nvSpPr>
        <p:spPr>
          <a:xfrm>
            <a:off x="-12581" y="3762830"/>
            <a:ext cx="12188888" cy="26479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>
                  <a:shade val="100000"/>
                  <a:satMod val="115000"/>
                  <a:alpha val="8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3" name="Group 67"/>
          <p:cNvGrpSpPr/>
          <p:nvPr userDrawn="1"/>
        </p:nvGrpSpPr>
        <p:grpSpPr>
          <a:xfrm>
            <a:off x="292608" y="232758"/>
            <a:ext cx="853742" cy="451348"/>
            <a:chOff x="609600" y="528537"/>
            <a:chExt cx="1444734" cy="763789"/>
          </a:xfrm>
          <a:solidFill>
            <a:schemeClr val="bg1"/>
          </a:solidFill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latin typeface="+mj-lt"/>
              </a:endParaRPr>
            </a:p>
          </p:txBody>
        </p:sp>
      </p:grpSp>
      <p:sp>
        <p:nvSpPr>
          <p:cNvPr id="119" name="Title 1"/>
          <p:cNvSpPr>
            <a:spLocks noGrp="1"/>
          </p:cNvSpPr>
          <p:nvPr>
            <p:ph type="ctrTitle"/>
          </p:nvPr>
        </p:nvSpPr>
        <p:spPr>
          <a:xfrm>
            <a:off x="290513" y="4919368"/>
            <a:ext cx="10360501" cy="646331"/>
          </a:xfrm>
        </p:spPr>
        <p:txBody>
          <a:bodyPr>
            <a:noAutofit/>
          </a:bodyPr>
          <a:lstStyle>
            <a:lvl1pPr>
              <a:defRPr lang="en-US" sz="3600" b="0" kern="12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0000"/>
                        <a:lumOff val="30000"/>
                      </a:schemeClr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0" name="Subtitle 2"/>
          <p:cNvSpPr>
            <a:spLocks noGrp="1"/>
          </p:cNvSpPr>
          <p:nvPr>
            <p:ph type="subTitle" idx="1"/>
          </p:nvPr>
        </p:nvSpPr>
        <p:spPr>
          <a:xfrm>
            <a:off x="290512" y="5624182"/>
            <a:ext cx="10360501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80000"/>
              </a:lnSpc>
              <a:buNone/>
              <a:defRPr lang="en-US" sz="2000" kern="1200" spc="-50" baseline="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21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5318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551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7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(With Bor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92113" y="393700"/>
            <a:ext cx="11404600" cy="60547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9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(Full-Ble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448425"/>
            <a:ext cx="121888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6858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94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793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Tru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6448425"/>
            <a:ext cx="121888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207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6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71" name="Rectangle 70"/>
          <p:cNvSpPr/>
          <p:nvPr userDrawn="1"/>
        </p:nvSpPr>
        <p:spPr>
          <a:xfrm>
            <a:off x="-12581" y="3762830"/>
            <a:ext cx="12188888" cy="264795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>
                  <a:shade val="100000"/>
                  <a:satMod val="115000"/>
                  <a:alpha val="8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73" name="Group 67"/>
          <p:cNvGrpSpPr/>
          <p:nvPr userDrawn="1"/>
        </p:nvGrpSpPr>
        <p:grpSpPr>
          <a:xfrm>
            <a:off x="292608" y="232758"/>
            <a:ext cx="853742" cy="451348"/>
            <a:chOff x="609600" y="528537"/>
            <a:chExt cx="1444734" cy="763789"/>
          </a:xfrm>
          <a:solidFill>
            <a:schemeClr val="bg1"/>
          </a:solidFill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4" name="Rectangle 73"/>
            <p:cNvSpPr>
              <a:spLocks noChangeArrowheads="1"/>
            </p:cNvSpPr>
            <p:nvPr/>
          </p:nvSpPr>
          <p:spPr bwMode="black">
            <a:xfrm>
              <a:off x="1016578" y="1035681"/>
              <a:ext cx="65914" cy="24973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5" name="Freeform 74"/>
            <p:cNvSpPr>
              <a:spLocks/>
            </p:cNvSpPr>
            <p:nvPr/>
          </p:nvSpPr>
          <p:spPr bwMode="black">
            <a:xfrm>
              <a:off x="1400563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black">
            <a:xfrm>
              <a:off x="740661" y="1028765"/>
              <a:ext cx="190843" cy="263561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7" name="Freeform 76"/>
            <p:cNvSpPr>
              <a:spLocks noEditPoints="1"/>
            </p:cNvSpPr>
            <p:nvPr/>
          </p:nvSpPr>
          <p:spPr bwMode="black">
            <a:xfrm>
              <a:off x="1660385" y="1028765"/>
              <a:ext cx="262122" cy="263561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8" name="Freeform 77"/>
            <p:cNvSpPr>
              <a:spLocks/>
            </p:cNvSpPr>
            <p:nvPr/>
          </p:nvSpPr>
          <p:spPr bwMode="black">
            <a:xfrm>
              <a:off x="1167566" y="1028765"/>
              <a:ext cx="170916" cy="263561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black">
            <a:xfrm>
              <a:off x="609600" y="732931"/>
              <a:ext cx="62081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black">
            <a:xfrm>
              <a:off x="783581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black">
            <a:xfrm>
              <a:off x="954497" y="528537"/>
              <a:ext cx="62081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2" name="Freeform 81"/>
            <p:cNvSpPr>
              <a:spLocks/>
            </p:cNvSpPr>
            <p:nvPr/>
          </p:nvSpPr>
          <p:spPr bwMode="black">
            <a:xfrm>
              <a:off x="1128478" y="646870"/>
              <a:ext cx="62081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3" name="Freeform 82"/>
            <p:cNvSpPr>
              <a:spLocks/>
            </p:cNvSpPr>
            <p:nvPr/>
          </p:nvSpPr>
          <p:spPr bwMode="black">
            <a:xfrm>
              <a:off x="1298627" y="732931"/>
              <a:ext cx="65914" cy="128323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4" name="Freeform 83"/>
            <p:cNvSpPr>
              <a:spLocks/>
            </p:cNvSpPr>
            <p:nvPr/>
          </p:nvSpPr>
          <p:spPr bwMode="black">
            <a:xfrm>
              <a:off x="1472608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5" name="Freeform 84"/>
            <p:cNvSpPr>
              <a:spLocks/>
            </p:cNvSpPr>
            <p:nvPr/>
          </p:nvSpPr>
          <p:spPr bwMode="black">
            <a:xfrm>
              <a:off x="1646590" y="528537"/>
              <a:ext cx="62848" cy="394958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black">
            <a:xfrm>
              <a:off x="1817505" y="646870"/>
              <a:ext cx="62848" cy="21438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black">
            <a:xfrm>
              <a:off x="1991486" y="732931"/>
              <a:ext cx="62848" cy="128323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8" name="Group 87"/>
          <p:cNvGrpSpPr/>
          <p:nvPr userDrawn="1"/>
        </p:nvGrpSpPr>
        <p:grpSpPr>
          <a:xfrm>
            <a:off x="392448" y="4076700"/>
            <a:ext cx="5689415" cy="233363"/>
            <a:chOff x="392112" y="676275"/>
            <a:chExt cx="5689415" cy="233363"/>
          </a:xfrm>
        </p:grpSpPr>
        <p:grpSp>
          <p:nvGrpSpPr>
            <p:cNvPr id="89" name="Group 88"/>
            <p:cNvGrpSpPr/>
            <p:nvPr/>
          </p:nvGrpSpPr>
          <p:grpSpPr>
            <a:xfrm>
              <a:off x="1406563" y="726419"/>
              <a:ext cx="4674964" cy="133075"/>
              <a:chOff x="2616200" y="-631825"/>
              <a:chExt cx="3848101" cy="109538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94" name="Freeform 6"/>
              <p:cNvSpPr>
                <a:spLocks/>
              </p:cNvSpPr>
              <p:nvPr/>
            </p:nvSpPr>
            <p:spPr bwMode="auto">
              <a:xfrm>
                <a:off x="2616200" y="-631825"/>
                <a:ext cx="90488" cy="109538"/>
              </a:xfrm>
              <a:custGeom>
                <a:avLst/>
                <a:gdLst>
                  <a:gd name="T0" fmla="*/ 12 w 24"/>
                  <a:gd name="T1" fmla="*/ 29 h 29"/>
                  <a:gd name="T2" fmla="*/ 4 w 24"/>
                  <a:gd name="T3" fmla="*/ 26 h 29"/>
                  <a:gd name="T4" fmla="*/ 0 w 24"/>
                  <a:gd name="T5" fmla="*/ 20 h 29"/>
                  <a:gd name="T6" fmla="*/ 6 w 24"/>
                  <a:gd name="T7" fmla="*/ 20 h 29"/>
                  <a:gd name="T8" fmla="*/ 8 w 24"/>
                  <a:gd name="T9" fmla="*/ 23 h 29"/>
                  <a:gd name="T10" fmla="*/ 12 w 24"/>
                  <a:gd name="T11" fmla="*/ 24 h 29"/>
                  <a:gd name="T12" fmla="*/ 16 w 24"/>
                  <a:gd name="T13" fmla="*/ 23 h 29"/>
                  <a:gd name="T14" fmla="*/ 17 w 24"/>
                  <a:gd name="T15" fmla="*/ 21 h 29"/>
                  <a:gd name="T16" fmla="*/ 17 w 24"/>
                  <a:gd name="T17" fmla="*/ 19 h 29"/>
                  <a:gd name="T18" fmla="*/ 15 w 24"/>
                  <a:gd name="T19" fmla="*/ 18 h 29"/>
                  <a:gd name="T20" fmla="*/ 13 w 24"/>
                  <a:gd name="T21" fmla="*/ 17 h 29"/>
                  <a:gd name="T22" fmla="*/ 10 w 24"/>
                  <a:gd name="T23" fmla="*/ 17 h 29"/>
                  <a:gd name="T24" fmla="*/ 7 w 24"/>
                  <a:gd name="T25" fmla="*/ 16 h 29"/>
                  <a:gd name="T26" fmla="*/ 4 w 24"/>
                  <a:gd name="T27" fmla="*/ 14 h 29"/>
                  <a:gd name="T28" fmla="*/ 2 w 24"/>
                  <a:gd name="T29" fmla="*/ 12 h 29"/>
                  <a:gd name="T30" fmla="*/ 1 w 24"/>
                  <a:gd name="T31" fmla="*/ 8 h 29"/>
                  <a:gd name="T32" fmla="*/ 4 w 24"/>
                  <a:gd name="T33" fmla="*/ 2 h 29"/>
                  <a:gd name="T34" fmla="*/ 12 w 24"/>
                  <a:gd name="T35" fmla="*/ 0 h 29"/>
                  <a:gd name="T36" fmla="*/ 20 w 24"/>
                  <a:gd name="T37" fmla="*/ 2 h 29"/>
                  <a:gd name="T38" fmla="*/ 23 w 24"/>
                  <a:gd name="T39" fmla="*/ 8 h 29"/>
                  <a:gd name="T40" fmla="*/ 17 w 24"/>
                  <a:gd name="T41" fmla="*/ 8 h 29"/>
                  <a:gd name="T42" fmla="*/ 15 w 24"/>
                  <a:gd name="T43" fmla="*/ 5 h 29"/>
                  <a:gd name="T44" fmla="*/ 12 w 24"/>
                  <a:gd name="T45" fmla="*/ 5 h 29"/>
                  <a:gd name="T46" fmla="*/ 8 w 24"/>
                  <a:gd name="T47" fmla="*/ 5 h 29"/>
                  <a:gd name="T48" fmla="*/ 7 w 24"/>
                  <a:gd name="T49" fmla="*/ 7 h 29"/>
                  <a:gd name="T50" fmla="*/ 9 w 24"/>
                  <a:gd name="T51" fmla="*/ 10 h 29"/>
                  <a:gd name="T52" fmla="*/ 13 w 24"/>
                  <a:gd name="T53" fmla="*/ 11 h 29"/>
                  <a:gd name="T54" fmla="*/ 17 w 24"/>
                  <a:gd name="T55" fmla="*/ 12 h 29"/>
                  <a:gd name="T56" fmla="*/ 20 w 24"/>
                  <a:gd name="T57" fmla="*/ 14 h 29"/>
                  <a:gd name="T58" fmla="*/ 23 w 24"/>
                  <a:gd name="T59" fmla="*/ 17 h 29"/>
                  <a:gd name="T60" fmla="*/ 24 w 24"/>
                  <a:gd name="T61" fmla="*/ 20 h 29"/>
                  <a:gd name="T62" fmla="*/ 23 w 24"/>
                  <a:gd name="T63" fmla="*/ 24 h 29"/>
                  <a:gd name="T64" fmla="*/ 21 w 24"/>
                  <a:gd name="T65" fmla="*/ 26 h 29"/>
                  <a:gd name="T66" fmla="*/ 17 w 24"/>
                  <a:gd name="T67" fmla="*/ 28 h 29"/>
                  <a:gd name="T68" fmla="*/ 12 w 24"/>
                  <a:gd name="T6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" h="29">
                    <a:moveTo>
                      <a:pt x="12" y="29"/>
                    </a:moveTo>
                    <a:cubicBezTo>
                      <a:pt x="8" y="29"/>
                      <a:pt x="6" y="28"/>
                      <a:pt x="4" y="26"/>
                    </a:cubicBezTo>
                    <a:cubicBezTo>
                      <a:pt x="2" y="25"/>
                      <a:pt x="0" y="23"/>
                      <a:pt x="0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2"/>
                      <a:pt x="8" y="23"/>
                    </a:cubicBezTo>
                    <a:cubicBezTo>
                      <a:pt x="9" y="24"/>
                      <a:pt x="10" y="24"/>
                      <a:pt x="12" y="24"/>
                    </a:cubicBezTo>
                    <a:cubicBezTo>
                      <a:pt x="14" y="24"/>
                      <a:pt x="15" y="24"/>
                      <a:pt x="16" y="23"/>
                    </a:cubicBezTo>
                    <a:cubicBezTo>
                      <a:pt x="17" y="23"/>
                      <a:pt x="17" y="22"/>
                      <a:pt x="17" y="21"/>
                    </a:cubicBezTo>
                    <a:cubicBezTo>
                      <a:pt x="17" y="20"/>
                      <a:pt x="17" y="20"/>
                      <a:pt x="17" y="19"/>
                    </a:cubicBezTo>
                    <a:cubicBezTo>
                      <a:pt x="16" y="19"/>
                      <a:pt x="16" y="18"/>
                      <a:pt x="15" y="18"/>
                    </a:cubicBezTo>
                    <a:cubicBezTo>
                      <a:pt x="15" y="18"/>
                      <a:pt x="14" y="17"/>
                      <a:pt x="13" y="17"/>
                    </a:cubicBezTo>
                    <a:cubicBezTo>
                      <a:pt x="12" y="17"/>
                      <a:pt x="11" y="17"/>
                      <a:pt x="10" y="17"/>
                    </a:cubicBezTo>
                    <a:cubicBezTo>
                      <a:pt x="9" y="16"/>
                      <a:pt x="8" y="16"/>
                      <a:pt x="7" y="16"/>
                    </a:cubicBezTo>
                    <a:cubicBezTo>
                      <a:pt x="6" y="15"/>
                      <a:pt x="5" y="15"/>
                      <a:pt x="4" y="14"/>
                    </a:cubicBezTo>
                    <a:cubicBezTo>
                      <a:pt x="3" y="13"/>
                      <a:pt x="2" y="13"/>
                      <a:pt x="2" y="12"/>
                    </a:cubicBezTo>
                    <a:cubicBezTo>
                      <a:pt x="1" y="11"/>
                      <a:pt x="1" y="10"/>
                      <a:pt x="1" y="8"/>
                    </a:cubicBezTo>
                    <a:cubicBezTo>
                      <a:pt x="1" y="6"/>
                      <a:pt x="2" y="4"/>
                      <a:pt x="4" y="2"/>
                    </a:cubicBezTo>
                    <a:cubicBezTo>
                      <a:pt x="6" y="1"/>
                      <a:pt x="8" y="0"/>
                      <a:pt x="12" y="0"/>
                    </a:cubicBezTo>
                    <a:cubicBezTo>
                      <a:pt x="15" y="0"/>
                      <a:pt x="18" y="1"/>
                      <a:pt x="20" y="2"/>
                    </a:cubicBezTo>
                    <a:cubicBezTo>
                      <a:pt x="21" y="4"/>
                      <a:pt x="23" y="5"/>
                      <a:pt x="23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6" y="6"/>
                      <a:pt x="15" y="5"/>
                    </a:cubicBezTo>
                    <a:cubicBezTo>
                      <a:pt x="14" y="5"/>
                      <a:pt x="13" y="5"/>
                      <a:pt x="12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6"/>
                      <a:pt x="7" y="6"/>
                      <a:pt x="7" y="7"/>
                    </a:cubicBezTo>
                    <a:cubicBezTo>
                      <a:pt x="7" y="8"/>
                      <a:pt x="8" y="9"/>
                      <a:pt x="9" y="10"/>
                    </a:cubicBezTo>
                    <a:cubicBezTo>
                      <a:pt x="10" y="10"/>
                      <a:pt x="11" y="11"/>
                      <a:pt x="13" y="11"/>
                    </a:cubicBezTo>
                    <a:cubicBezTo>
                      <a:pt x="14" y="11"/>
                      <a:pt x="16" y="12"/>
                      <a:pt x="17" y="12"/>
                    </a:cubicBezTo>
                    <a:cubicBezTo>
                      <a:pt x="18" y="13"/>
                      <a:pt x="19" y="13"/>
                      <a:pt x="20" y="14"/>
                    </a:cubicBezTo>
                    <a:cubicBezTo>
                      <a:pt x="21" y="15"/>
                      <a:pt x="22" y="15"/>
                      <a:pt x="23" y="17"/>
                    </a:cubicBezTo>
                    <a:cubicBezTo>
                      <a:pt x="23" y="18"/>
                      <a:pt x="24" y="19"/>
                      <a:pt x="24" y="20"/>
                    </a:cubicBezTo>
                    <a:cubicBezTo>
                      <a:pt x="24" y="21"/>
                      <a:pt x="23" y="23"/>
                      <a:pt x="23" y="24"/>
                    </a:cubicBezTo>
                    <a:cubicBezTo>
                      <a:pt x="22" y="25"/>
                      <a:pt x="22" y="25"/>
                      <a:pt x="21" y="26"/>
                    </a:cubicBezTo>
                    <a:cubicBezTo>
                      <a:pt x="20" y="27"/>
                      <a:pt x="19" y="28"/>
                      <a:pt x="17" y="28"/>
                    </a:cubicBezTo>
                    <a:cubicBezTo>
                      <a:pt x="16" y="28"/>
                      <a:pt x="14" y="29"/>
                      <a:pt x="1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5" name="Freeform 7"/>
              <p:cNvSpPr>
                <a:spLocks/>
              </p:cNvSpPr>
              <p:nvPr/>
            </p:nvSpPr>
            <p:spPr bwMode="auto">
              <a:xfrm>
                <a:off x="2773363" y="-627063"/>
                <a:ext cx="109538" cy="100013"/>
              </a:xfrm>
              <a:custGeom>
                <a:avLst/>
                <a:gdLst>
                  <a:gd name="T0" fmla="*/ 29 w 69"/>
                  <a:gd name="T1" fmla="*/ 63 h 63"/>
                  <a:gd name="T2" fmla="*/ 12 w 69"/>
                  <a:gd name="T3" fmla="*/ 19 h 63"/>
                  <a:gd name="T4" fmla="*/ 12 w 69"/>
                  <a:gd name="T5" fmla="*/ 63 h 63"/>
                  <a:gd name="T6" fmla="*/ 0 w 69"/>
                  <a:gd name="T7" fmla="*/ 63 h 63"/>
                  <a:gd name="T8" fmla="*/ 0 w 69"/>
                  <a:gd name="T9" fmla="*/ 0 h 63"/>
                  <a:gd name="T10" fmla="*/ 17 w 69"/>
                  <a:gd name="T11" fmla="*/ 0 h 63"/>
                  <a:gd name="T12" fmla="*/ 36 w 69"/>
                  <a:gd name="T13" fmla="*/ 49 h 63"/>
                  <a:gd name="T14" fmla="*/ 52 w 69"/>
                  <a:gd name="T15" fmla="*/ 0 h 63"/>
                  <a:gd name="T16" fmla="*/ 69 w 69"/>
                  <a:gd name="T17" fmla="*/ 0 h 63"/>
                  <a:gd name="T18" fmla="*/ 69 w 69"/>
                  <a:gd name="T19" fmla="*/ 63 h 63"/>
                  <a:gd name="T20" fmla="*/ 57 w 69"/>
                  <a:gd name="T21" fmla="*/ 63 h 63"/>
                  <a:gd name="T22" fmla="*/ 57 w 69"/>
                  <a:gd name="T23" fmla="*/ 19 h 63"/>
                  <a:gd name="T24" fmla="*/ 41 w 69"/>
                  <a:gd name="T25" fmla="*/ 63 h 63"/>
                  <a:gd name="T26" fmla="*/ 29 w 69"/>
                  <a:gd name="T2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9" h="63">
                    <a:moveTo>
                      <a:pt x="29" y="63"/>
                    </a:moveTo>
                    <a:lnTo>
                      <a:pt x="12" y="19"/>
                    </a:lnTo>
                    <a:lnTo>
                      <a:pt x="12" y="63"/>
                    </a:lnTo>
                    <a:lnTo>
                      <a:pt x="0" y="63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36" y="49"/>
                    </a:lnTo>
                    <a:lnTo>
                      <a:pt x="52" y="0"/>
                    </a:lnTo>
                    <a:lnTo>
                      <a:pt x="69" y="0"/>
                    </a:lnTo>
                    <a:lnTo>
                      <a:pt x="69" y="63"/>
                    </a:lnTo>
                    <a:lnTo>
                      <a:pt x="57" y="63"/>
                    </a:lnTo>
                    <a:lnTo>
                      <a:pt x="57" y="19"/>
                    </a:lnTo>
                    <a:lnTo>
                      <a:pt x="41" y="63"/>
                    </a:lnTo>
                    <a:lnTo>
                      <a:pt x="29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6" name="Freeform 8"/>
              <p:cNvSpPr>
                <a:spLocks noEditPoints="1"/>
              </p:cNvSpPr>
              <p:nvPr/>
            </p:nvSpPr>
            <p:spPr bwMode="auto">
              <a:xfrm>
                <a:off x="2951163" y="-627063"/>
                <a:ext cx="96838" cy="100013"/>
              </a:xfrm>
              <a:custGeom>
                <a:avLst/>
                <a:gdLst>
                  <a:gd name="T0" fmla="*/ 47 w 61"/>
                  <a:gd name="T1" fmla="*/ 63 h 63"/>
                  <a:gd name="T2" fmla="*/ 42 w 61"/>
                  <a:gd name="T3" fmla="*/ 49 h 63"/>
                  <a:gd name="T4" fmla="*/ 18 w 61"/>
                  <a:gd name="T5" fmla="*/ 49 h 63"/>
                  <a:gd name="T6" fmla="*/ 14 w 61"/>
                  <a:gd name="T7" fmla="*/ 63 h 63"/>
                  <a:gd name="T8" fmla="*/ 0 w 61"/>
                  <a:gd name="T9" fmla="*/ 63 h 63"/>
                  <a:gd name="T10" fmla="*/ 23 w 61"/>
                  <a:gd name="T11" fmla="*/ 0 h 63"/>
                  <a:gd name="T12" fmla="*/ 40 w 61"/>
                  <a:gd name="T13" fmla="*/ 0 h 63"/>
                  <a:gd name="T14" fmla="*/ 61 w 61"/>
                  <a:gd name="T15" fmla="*/ 63 h 63"/>
                  <a:gd name="T16" fmla="*/ 47 w 61"/>
                  <a:gd name="T17" fmla="*/ 63 h 63"/>
                  <a:gd name="T18" fmla="*/ 21 w 61"/>
                  <a:gd name="T19" fmla="*/ 40 h 63"/>
                  <a:gd name="T20" fmla="*/ 40 w 61"/>
                  <a:gd name="T21" fmla="*/ 40 h 63"/>
                  <a:gd name="T22" fmla="*/ 30 w 61"/>
                  <a:gd name="T23" fmla="*/ 11 h 63"/>
                  <a:gd name="T24" fmla="*/ 21 w 61"/>
                  <a:gd name="T25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1" h="63">
                    <a:moveTo>
                      <a:pt x="47" y="63"/>
                    </a:moveTo>
                    <a:lnTo>
                      <a:pt x="42" y="49"/>
                    </a:lnTo>
                    <a:lnTo>
                      <a:pt x="18" y="49"/>
                    </a:lnTo>
                    <a:lnTo>
                      <a:pt x="14" y="63"/>
                    </a:lnTo>
                    <a:lnTo>
                      <a:pt x="0" y="63"/>
                    </a:lnTo>
                    <a:lnTo>
                      <a:pt x="23" y="0"/>
                    </a:lnTo>
                    <a:lnTo>
                      <a:pt x="40" y="0"/>
                    </a:lnTo>
                    <a:lnTo>
                      <a:pt x="61" y="63"/>
                    </a:lnTo>
                    <a:lnTo>
                      <a:pt x="47" y="63"/>
                    </a:lnTo>
                    <a:close/>
                    <a:moveTo>
                      <a:pt x="21" y="40"/>
                    </a:moveTo>
                    <a:lnTo>
                      <a:pt x="40" y="40"/>
                    </a:lnTo>
                    <a:lnTo>
                      <a:pt x="30" y="11"/>
                    </a:lnTo>
                    <a:lnTo>
                      <a:pt x="21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7" name="Freeform 9"/>
              <p:cNvSpPr>
                <a:spLocks noEditPoints="1"/>
              </p:cNvSpPr>
              <p:nvPr/>
            </p:nvSpPr>
            <p:spPr bwMode="auto">
              <a:xfrm>
                <a:off x="3111500" y="-627063"/>
                <a:ext cx="90488" cy="100013"/>
              </a:xfrm>
              <a:custGeom>
                <a:avLst/>
                <a:gdLst>
                  <a:gd name="T0" fmla="*/ 16 w 24"/>
                  <a:gd name="T1" fmla="*/ 27 h 27"/>
                  <a:gd name="T2" fmla="*/ 10 w 24"/>
                  <a:gd name="T3" fmla="*/ 17 h 27"/>
                  <a:gd name="T4" fmla="*/ 7 w 24"/>
                  <a:gd name="T5" fmla="*/ 17 h 27"/>
                  <a:gd name="T6" fmla="*/ 7 w 24"/>
                  <a:gd name="T7" fmla="*/ 27 h 27"/>
                  <a:gd name="T8" fmla="*/ 0 w 24"/>
                  <a:gd name="T9" fmla="*/ 27 h 27"/>
                  <a:gd name="T10" fmla="*/ 0 w 24"/>
                  <a:gd name="T11" fmla="*/ 0 h 27"/>
                  <a:gd name="T12" fmla="*/ 10 w 24"/>
                  <a:gd name="T13" fmla="*/ 0 h 27"/>
                  <a:gd name="T14" fmla="*/ 19 w 24"/>
                  <a:gd name="T15" fmla="*/ 2 h 27"/>
                  <a:gd name="T16" fmla="*/ 22 w 24"/>
                  <a:gd name="T17" fmla="*/ 8 h 27"/>
                  <a:gd name="T18" fmla="*/ 21 w 24"/>
                  <a:gd name="T19" fmla="*/ 13 h 27"/>
                  <a:gd name="T20" fmla="*/ 16 w 24"/>
                  <a:gd name="T21" fmla="*/ 16 h 27"/>
                  <a:gd name="T22" fmla="*/ 24 w 24"/>
                  <a:gd name="T23" fmla="*/ 27 h 27"/>
                  <a:gd name="T24" fmla="*/ 16 w 24"/>
                  <a:gd name="T25" fmla="*/ 27 h 27"/>
                  <a:gd name="T26" fmla="*/ 7 w 24"/>
                  <a:gd name="T27" fmla="*/ 4 h 27"/>
                  <a:gd name="T28" fmla="*/ 7 w 24"/>
                  <a:gd name="T29" fmla="*/ 13 h 27"/>
                  <a:gd name="T30" fmla="*/ 11 w 24"/>
                  <a:gd name="T31" fmla="*/ 13 h 27"/>
                  <a:gd name="T32" fmla="*/ 14 w 24"/>
                  <a:gd name="T33" fmla="*/ 12 h 27"/>
                  <a:gd name="T34" fmla="*/ 15 w 24"/>
                  <a:gd name="T35" fmla="*/ 8 h 27"/>
                  <a:gd name="T36" fmla="*/ 14 w 24"/>
                  <a:gd name="T37" fmla="*/ 5 h 27"/>
                  <a:gd name="T38" fmla="*/ 10 w 24"/>
                  <a:gd name="T39" fmla="*/ 4 h 27"/>
                  <a:gd name="T40" fmla="*/ 7 w 24"/>
                  <a:gd name="T41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4" h="27">
                    <a:moveTo>
                      <a:pt x="16" y="27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7" y="0"/>
                      <a:pt x="19" y="2"/>
                    </a:cubicBezTo>
                    <a:cubicBezTo>
                      <a:pt x="21" y="3"/>
                      <a:pt x="22" y="6"/>
                      <a:pt x="22" y="8"/>
                    </a:cubicBezTo>
                    <a:cubicBezTo>
                      <a:pt x="22" y="10"/>
                      <a:pt x="21" y="12"/>
                      <a:pt x="21" y="13"/>
                    </a:cubicBezTo>
                    <a:cubicBezTo>
                      <a:pt x="20" y="14"/>
                      <a:pt x="18" y="15"/>
                      <a:pt x="16" y="16"/>
                    </a:cubicBezTo>
                    <a:cubicBezTo>
                      <a:pt x="24" y="27"/>
                      <a:pt x="24" y="27"/>
                      <a:pt x="24" y="27"/>
                    </a:cubicBezTo>
                    <a:lnTo>
                      <a:pt x="16" y="27"/>
                    </a:lnTo>
                    <a:close/>
                    <a:moveTo>
                      <a:pt x="7" y="4"/>
                    </a:moveTo>
                    <a:cubicBezTo>
                      <a:pt x="7" y="13"/>
                      <a:pt x="7" y="13"/>
                      <a:pt x="7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2" y="13"/>
                      <a:pt x="13" y="12"/>
                      <a:pt x="14" y="12"/>
                    </a:cubicBezTo>
                    <a:cubicBezTo>
                      <a:pt x="15" y="11"/>
                      <a:pt x="15" y="10"/>
                      <a:pt x="15" y="8"/>
                    </a:cubicBezTo>
                    <a:cubicBezTo>
                      <a:pt x="15" y="7"/>
                      <a:pt x="15" y="6"/>
                      <a:pt x="14" y="5"/>
                    </a:cubicBezTo>
                    <a:cubicBezTo>
                      <a:pt x="13" y="4"/>
                      <a:pt x="12" y="4"/>
                      <a:pt x="10" y="4"/>
                    </a:cubicBezTo>
                    <a:lnTo>
                      <a:pt x="7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8" name="Freeform 10"/>
              <p:cNvSpPr>
                <a:spLocks/>
              </p:cNvSpPr>
              <p:nvPr/>
            </p:nvSpPr>
            <p:spPr bwMode="auto">
              <a:xfrm>
                <a:off x="3262313" y="-627063"/>
                <a:ext cx="85725" cy="100013"/>
              </a:xfrm>
              <a:custGeom>
                <a:avLst/>
                <a:gdLst>
                  <a:gd name="T0" fmla="*/ 54 w 54"/>
                  <a:gd name="T1" fmla="*/ 11 h 63"/>
                  <a:gd name="T2" fmla="*/ 33 w 54"/>
                  <a:gd name="T3" fmla="*/ 11 h 63"/>
                  <a:gd name="T4" fmla="*/ 33 w 54"/>
                  <a:gd name="T5" fmla="*/ 63 h 63"/>
                  <a:gd name="T6" fmla="*/ 18 w 54"/>
                  <a:gd name="T7" fmla="*/ 63 h 63"/>
                  <a:gd name="T8" fmla="*/ 18 w 54"/>
                  <a:gd name="T9" fmla="*/ 11 h 63"/>
                  <a:gd name="T10" fmla="*/ 0 w 54"/>
                  <a:gd name="T11" fmla="*/ 11 h 63"/>
                  <a:gd name="T12" fmla="*/ 0 w 54"/>
                  <a:gd name="T13" fmla="*/ 0 h 63"/>
                  <a:gd name="T14" fmla="*/ 54 w 54"/>
                  <a:gd name="T15" fmla="*/ 0 h 63"/>
                  <a:gd name="T16" fmla="*/ 54 w 54"/>
                  <a:gd name="T17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63">
                    <a:moveTo>
                      <a:pt x="54" y="11"/>
                    </a:moveTo>
                    <a:lnTo>
                      <a:pt x="33" y="11"/>
                    </a:lnTo>
                    <a:lnTo>
                      <a:pt x="33" y="63"/>
                    </a:lnTo>
                    <a:lnTo>
                      <a:pt x="18" y="63"/>
                    </a:lnTo>
                    <a:lnTo>
                      <a:pt x="18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9" name="Freeform 11"/>
              <p:cNvSpPr>
                <a:spLocks noEditPoints="1"/>
              </p:cNvSpPr>
              <p:nvPr/>
            </p:nvSpPr>
            <p:spPr bwMode="auto">
              <a:xfrm>
                <a:off x="3505200" y="-627063"/>
                <a:ext cx="79375" cy="100013"/>
              </a:xfrm>
              <a:custGeom>
                <a:avLst/>
                <a:gdLst>
                  <a:gd name="T0" fmla="*/ 9 w 21"/>
                  <a:gd name="T1" fmla="*/ 0 h 27"/>
                  <a:gd name="T2" fmla="*/ 18 w 21"/>
                  <a:gd name="T3" fmla="*/ 2 h 27"/>
                  <a:gd name="T4" fmla="*/ 20 w 21"/>
                  <a:gd name="T5" fmla="*/ 7 h 27"/>
                  <a:gd name="T6" fmla="*/ 20 w 21"/>
                  <a:gd name="T7" fmla="*/ 9 h 27"/>
                  <a:gd name="T8" fmla="*/ 19 w 21"/>
                  <a:gd name="T9" fmla="*/ 11 h 27"/>
                  <a:gd name="T10" fmla="*/ 17 w 21"/>
                  <a:gd name="T11" fmla="*/ 12 h 27"/>
                  <a:gd name="T12" fmla="*/ 15 w 21"/>
                  <a:gd name="T13" fmla="*/ 13 h 27"/>
                  <a:gd name="T14" fmla="*/ 20 w 21"/>
                  <a:gd name="T15" fmla="*/ 15 h 27"/>
                  <a:gd name="T16" fmla="*/ 21 w 21"/>
                  <a:gd name="T17" fmla="*/ 19 h 27"/>
                  <a:gd name="T18" fmla="*/ 21 w 21"/>
                  <a:gd name="T19" fmla="*/ 23 h 27"/>
                  <a:gd name="T20" fmla="*/ 19 w 21"/>
                  <a:gd name="T21" fmla="*/ 25 h 27"/>
                  <a:gd name="T22" fmla="*/ 15 w 21"/>
                  <a:gd name="T23" fmla="*/ 27 h 27"/>
                  <a:gd name="T24" fmla="*/ 10 w 21"/>
                  <a:gd name="T25" fmla="*/ 27 h 27"/>
                  <a:gd name="T26" fmla="*/ 0 w 21"/>
                  <a:gd name="T27" fmla="*/ 27 h 27"/>
                  <a:gd name="T28" fmla="*/ 0 w 21"/>
                  <a:gd name="T29" fmla="*/ 0 h 27"/>
                  <a:gd name="T30" fmla="*/ 9 w 21"/>
                  <a:gd name="T31" fmla="*/ 0 h 27"/>
                  <a:gd name="T32" fmla="*/ 7 w 21"/>
                  <a:gd name="T33" fmla="*/ 4 h 27"/>
                  <a:gd name="T34" fmla="*/ 7 w 21"/>
                  <a:gd name="T35" fmla="*/ 11 h 27"/>
                  <a:gd name="T36" fmla="*/ 10 w 21"/>
                  <a:gd name="T37" fmla="*/ 11 h 27"/>
                  <a:gd name="T38" fmla="*/ 13 w 21"/>
                  <a:gd name="T39" fmla="*/ 10 h 27"/>
                  <a:gd name="T40" fmla="*/ 14 w 21"/>
                  <a:gd name="T41" fmla="*/ 7 h 27"/>
                  <a:gd name="T42" fmla="*/ 13 w 21"/>
                  <a:gd name="T43" fmla="*/ 5 h 27"/>
                  <a:gd name="T44" fmla="*/ 10 w 21"/>
                  <a:gd name="T45" fmla="*/ 4 h 27"/>
                  <a:gd name="T46" fmla="*/ 7 w 21"/>
                  <a:gd name="T47" fmla="*/ 4 h 27"/>
                  <a:gd name="T48" fmla="*/ 7 w 21"/>
                  <a:gd name="T49" fmla="*/ 15 h 27"/>
                  <a:gd name="T50" fmla="*/ 7 w 21"/>
                  <a:gd name="T51" fmla="*/ 23 h 27"/>
                  <a:gd name="T52" fmla="*/ 10 w 21"/>
                  <a:gd name="T53" fmla="*/ 23 h 27"/>
                  <a:gd name="T54" fmla="*/ 14 w 21"/>
                  <a:gd name="T55" fmla="*/ 22 h 27"/>
                  <a:gd name="T56" fmla="*/ 15 w 21"/>
                  <a:gd name="T57" fmla="*/ 19 h 27"/>
                  <a:gd name="T58" fmla="*/ 14 w 21"/>
                  <a:gd name="T59" fmla="*/ 16 h 27"/>
                  <a:gd name="T60" fmla="*/ 10 w 21"/>
                  <a:gd name="T61" fmla="*/ 15 h 27"/>
                  <a:gd name="T62" fmla="*/ 7 w 21"/>
                  <a:gd name="T63" fmla="*/ 1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1" h="27">
                    <a:moveTo>
                      <a:pt x="9" y="0"/>
                    </a:moveTo>
                    <a:cubicBezTo>
                      <a:pt x="13" y="0"/>
                      <a:pt x="16" y="0"/>
                      <a:pt x="18" y="2"/>
                    </a:cubicBezTo>
                    <a:cubicBezTo>
                      <a:pt x="19" y="3"/>
                      <a:pt x="20" y="5"/>
                      <a:pt x="20" y="7"/>
                    </a:cubicBezTo>
                    <a:cubicBezTo>
                      <a:pt x="20" y="8"/>
                      <a:pt x="20" y="8"/>
                      <a:pt x="20" y="9"/>
                    </a:cubicBezTo>
                    <a:cubicBezTo>
                      <a:pt x="20" y="10"/>
                      <a:pt x="19" y="10"/>
                      <a:pt x="19" y="11"/>
                    </a:cubicBezTo>
                    <a:cubicBezTo>
                      <a:pt x="18" y="11"/>
                      <a:pt x="18" y="12"/>
                      <a:pt x="17" y="12"/>
                    </a:cubicBezTo>
                    <a:cubicBezTo>
                      <a:pt x="17" y="12"/>
                      <a:pt x="16" y="12"/>
                      <a:pt x="15" y="13"/>
                    </a:cubicBezTo>
                    <a:cubicBezTo>
                      <a:pt x="17" y="13"/>
                      <a:pt x="19" y="14"/>
                      <a:pt x="20" y="15"/>
                    </a:cubicBezTo>
                    <a:cubicBezTo>
                      <a:pt x="21" y="16"/>
                      <a:pt x="21" y="17"/>
                      <a:pt x="21" y="19"/>
                    </a:cubicBezTo>
                    <a:cubicBezTo>
                      <a:pt x="21" y="21"/>
                      <a:pt x="21" y="22"/>
                      <a:pt x="21" y="23"/>
                    </a:cubicBezTo>
                    <a:cubicBezTo>
                      <a:pt x="20" y="24"/>
                      <a:pt x="20" y="24"/>
                      <a:pt x="19" y="25"/>
                    </a:cubicBezTo>
                    <a:cubicBezTo>
                      <a:pt x="18" y="26"/>
                      <a:pt x="17" y="26"/>
                      <a:pt x="15" y="27"/>
                    </a:cubicBezTo>
                    <a:cubicBezTo>
                      <a:pt x="14" y="27"/>
                      <a:pt x="12" y="27"/>
                      <a:pt x="10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9" y="0"/>
                    </a:lnTo>
                    <a:close/>
                    <a:moveTo>
                      <a:pt x="7" y="4"/>
                    </a:moveTo>
                    <a:cubicBezTo>
                      <a:pt x="7" y="11"/>
                      <a:pt x="7" y="11"/>
                      <a:pt x="7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1" y="11"/>
                      <a:pt x="12" y="11"/>
                      <a:pt x="13" y="10"/>
                    </a:cubicBezTo>
                    <a:cubicBezTo>
                      <a:pt x="14" y="9"/>
                      <a:pt x="14" y="8"/>
                      <a:pt x="14" y="7"/>
                    </a:cubicBezTo>
                    <a:cubicBezTo>
                      <a:pt x="14" y="6"/>
                      <a:pt x="14" y="5"/>
                      <a:pt x="13" y="5"/>
                    </a:cubicBezTo>
                    <a:cubicBezTo>
                      <a:pt x="12" y="4"/>
                      <a:pt x="11" y="4"/>
                      <a:pt x="10" y="4"/>
                    </a:cubicBezTo>
                    <a:lnTo>
                      <a:pt x="7" y="4"/>
                    </a:lnTo>
                    <a:close/>
                    <a:moveTo>
                      <a:pt x="7" y="15"/>
                    </a:moveTo>
                    <a:cubicBezTo>
                      <a:pt x="7" y="23"/>
                      <a:pt x="7" y="23"/>
                      <a:pt x="7" y="2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2" y="23"/>
                      <a:pt x="13" y="23"/>
                      <a:pt x="14" y="22"/>
                    </a:cubicBezTo>
                    <a:cubicBezTo>
                      <a:pt x="15" y="21"/>
                      <a:pt x="15" y="20"/>
                      <a:pt x="15" y="19"/>
                    </a:cubicBezTo>
                    <a:cubicBezTo>
                      <a:pt x="15" y="18"/>
                      <a:pt x="15" y="17"/>
                      <a:pt x="14" y="16"/>
                    </a:cubicBezTo>
                    <a:cubicBezTo>
                      <a:pt x="13" y="15"/>
                      <a:pt x="12" y="15"/>
                      <a:pt x="10" y="15"/>
                    </a:cubicBezTo>
                    <a:lnTo>
                      <a:pt x="7" y="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0" name="Freeform 12"/>
              <p:cNvSpPr>
                <a:spLocks/>
              </p:cNvSpPr>
              <p:nvPr/>
            </p:nvSpPr>
            <p:spPr bwMode="auto">
              <a:xfrm>
                <a:off x="3656013" y="-627063"/>
                <a:ext cx="85725" cy="104775"/>
              </a:xfrm>
              <a:custGeom>
                <a:avLst/>
                <a:gdLst>
                  <a:gd name="T0" fmla="*/ 6 w 23"/>
                  <a:gd name="T1" fmla="*/ 0 h 28"/>
                  <a:gd name="T2" fmla="*/ 6 w 23"/>
                  <a:gd name="T3" fmla="*/ 18 h 28"/>
                  <a:gd name="T4" fmla="*/ 7 w 23"/>
                  <a:gd name="T5" fmla="*/ 22 h 28"/>
                  <a:gd name="T6" fmla="*/ 11 w 23"/>
                  <a:gd name="T7" fmla="*/ 23 h 28"/>
                  <a:gd name="T8" fmla="*/ 15 w 23"/>
                  <a:gd name="T9" fmla="*/ 22 h 28"/>
                  <a:gd name="T10" fmla="*/ 17 w 23"/>
                  <a:gd name="T11" fmla="*/ 18 h 28"/>
                  <a:gd name="T12" fmla="*/ 17 w 23"/>
                  <a:gd name="T13" fmla="*/ 0 h 28"/>
                  <a:gd name="T14" fmla="*/ 23 w 23"/>
                  <a:gd name="T15" fmla="*/ 0 h 28"/>
                  <a:gd name="T16" fmla="*/ 23 w 23"/>
                  <a:gd name="T17" fmla="*/ 18 h 28"/>
                  <a:gd name="T18" fmla="*/ 20 w 23"/>
                  <a:gd name="T19" fmla="*/ 25 h 28"/>
                  <a:gd name="T20" fmla="*/ 11 w 23"/>
                  <a:gd name="T21" fmla="*/ 28 h 28"/>
                  <a:gd name="T22" fmla="*/ 3 w 23"/>
                  <a:gd name="T23" fmla="*/ 25 h 28"/>
                  <a:gd name="T24" fmla="*/ 0 w 23"/>
                  <a:gd name="T25" fmla="*/ 18 h 28"/>
                  <a:gd name="T26" fmla="*/ 0 w 23"/>
                  <a:gd name="T27" fmla="*/ 0 h 28"/>
                  <a:gd name="T28" fmla="*/ 6 w 23"/>
                  <a:gd name="T2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28">
                    <a:moveTo>
                      <a:pt x="6" y="0"/>
                    </a:moveTo>
                    <a:cubicBezTo>
                      <a:pt x="6" y="18"/>
                      <a:pt x="6" y="18"/>
                      <a:pt x="6" y="18"/>
                    </a:cubicBezTo>
                    <a:cubicBezTo>
                      <a:pt x="6" y="20"/>
                      <a:pt x="7" y="21"/>
                      <a:pt x="7" y="22"/>
                    </a:cubicBezTo>
                    <a:cubicBezTo>
                      <a:pt x="8" y="23"/>
                      <a:pt x="10" y="23"/>
                      <a:pt x="11" y="23"/>
                    </a:cubicBezTo>
                    <a:cubicBezTo>
                      <a:pt x="13" y="23"/>
                      <a:pt x="14" y="23"/>
                      <a:pt x="15" y="22"/>
                    </a:cubicBezTo>
                    <a:cubicBezTo>
                      <a:pt x="16" y="21"/>
                      <a:pt x="17" y="20"/>
                      <a:pt x="17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2" y="23"/>
                      <a:pt x="20" y="25"/>
                    </a:cubicBezTo>
                    <a:cubicBezTo>
                      <a:pt x="18" y="27"/>
                      <a:pt x="15" y="28"/>
                      <a:pt x="11" y="28"/>
                    </a:cubicBezTo>
                    <a:cubicBezTo>
                      <a:pt x="8" y="28"/>
                      <a:pt x="5" y="27"/>
                      <a:pt x="3" y="25"/>
                    </a:cubicBezTo>
                    <a:cubicBezTo>
                      <a:pt x="1" y="23"/>
                      <a:pt x="0" y="21"/>
                      <a:pt x="0" y="1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1" name="Freeform 13"/>
              <p:cNvSpPr>
                <a:spLocks/>
              </p:cNvSpPr>
              <p:nvPr/>
            </p:nvSpPr>
            <p:spPr bwMode="auto">
              <a:xfrm>
                <a:off x="3808413" y="-631825"/>
                <a:ext cx="90488" cy="109538"/>
              </a:xfrm>
              <a:custGeom>
                <a:avLst/>
                <a:gdLst>
                  <a:gd name="T0" fmla="*/ 12 w 24"/>
                  <a:gd name="T1" fmla="*/ 29 h 29"/>
                  <a:gd name="T2" fmla="*/ 4 w 24"/>
                  <a:gd name="T3" fmla="*/ 26 h 29"/>
                  <a:gd name="T4" fmla="*/ 0 w 24"/>
                  <a:gd name="T5" fmla="*/ 20 h 29"/>
                  <a:gd name="T6" fmla="*/ 6 w 24"/>
                  <a:gd name="T7" fmla="*/ 20 h 29"/>
                  <a:gd name="T8" fmla="*/ 8 w 24"/>
                  <a:gd name="T9" fmla="*/ 23 h 29"/>
                  <a:gd name="T10" fmla="*/ 12 w 24"/>
                  <a:gd name="T11" fmla="*/ 24 h 29"/>
                  <a:gd name="T12" fmla="*/ 16 w 24"/>
                  <a:gd name="T13" fmla="*/ 23 h 29"/>
                  <a:gd name="T14" fmla="*/ 17 w 24"/>
                  <a:gd name="T15" fmla="*/ 21 h 29"/>
                  <a:gd name="T16" fmla="*/ 17 w 24"/>
                  <a:gd name="T17" fmla="*/ 19 h 29"/>
                  <a:gd name="T18" fmla="*/ 15 w 24"/>
                  <a:gd name="T19" fmla="*/ 18 h 29"/>
                  <a:gd name="T20" fmla="*/ 13 w 24"/>
                  <a:gd name="T21" fmla="*/ 17 h 29"/>
                  <a:gd name="T22" fmla="*/ 10 w 24"/>
                  <a:gd name="T23" fmla="*/ 17 h 29"/>
                  <a:gd name="T24" fmla="*/ 7 w 24"/>
                  <a:gd name="T25" fmla="*/ 16 h 29"/>
                  <a:gd name="T26" fmla="*/ 4 w 24"/>
                  <a:gd name="T27" fmla="*/ 14 h 29"/>
                  <a:gd name="T28" fmla="*/ 2 w 24"/>
                  <a:gd name="T29" fmla="*/ 12 h 29"/>
                  <a:gd name="T30" fmla="*/ 1 w 24"/>
                  <a:gd name="T31" fmla="*/ 8 h 29"/>
                  <a:gd name="T32" fmla="*/ 4 w 24"/>
                  <a:gd name="T33" fmla="*/ 2 h 29"/>
                  <a:gd name="T34" fmla="*/ 12 w 24"/>
                  <a:gd name="T35" fmla="*/ 0 h 29"/>
                  <a:gd name="T36" fmla="*/ 20 w 24"/>
                  <a:gd name="T37" fmla="*/ 2 h 29"/>
                  <a:gd name="T38" fmla="*/ 23 w 24"/>
                  <a:gd name="T39" fmla="*/ 8 h 29"/>
                  <a:gd name="T40" fmla="*/ 17 w 24"/>
                  <a:gd name="T41" fmla="*/ 8 h 29"/>
                  <a:gd name="T42" fmla="*/ 15 w 24"/>
                  <a:gd name="T43" fmla="*/ 5 h 29"/>
                  <a:gd name="T44" fmla="*/ 12 w 24"/>
                  <a:gd name="T45" fmla="*/ 5 h 29"/>
                  <a:gd name="T46" fmla="*/ 9 w 24"/>
                  <a:gd name="T47" fmla="*/ 5 h 29"/>
                  <a:gd name="T48" fmla="*/ 8 w 24"/>
                  <a:gd name="T49" fmla="*/ 7 h 29"/>
                  <a:gd name="T50" fmla="*/ 9 w 24"/>
                  <a:gd name="T51" fmla="*/ 10 h 29"/>
                  <a:gd name="T52" fmla="*/ 13 w 24"/>
                  <a:gd name="T53" fmla="*/ 11 h 29"/>
                  <a:gd name="T54" fmla="*/ 17 w 24"/>
                  <a:gd name="T55" fmla="*/ 12 h 29"/>
                  <a:gd name="T56" fmla="*/ 20 w 24"/>
                  <a:gd name="T57" fmla="*/ 14 h 29"/>
                  <a:gd name="T58" fmla="*/ 23 w 24"/>
                  <a:gd name="T59" fmla="*/ 17 h 29"/>
                  <a:gd name="T60" fmla="*/ 24 w 24"/>
                  <a:gd name="T61" fmla="*/ 20 h 29"/>
                  <a:gd name="T62" fmla="*/ 23 w 24"/>
                  <a:gd name="T63" fmla="*/ 24 h 29"/>
                  <a:gd name="T64" fmla="*/ 21 w 24"/>
                  <a:gd name="T65" fmla="*/ 26 h 29"/>
                  <a:gd name="T66" fmla="*/ 17 w 24"/>
                  <a:gd name="T67" fmla="*/ 28 h 29"/>
                  <a:gd name="T68" fmla="*/ 12 w 24"/>
                  <a:gd name="T6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" h="29">
                    <a:moveTo>
                      <a:pt x="12" y="29"/>
                    </a:moveTo>
                    <a:cubicBezTo>
                      <a:pt x="9" y="29"/>
                      <a:pt x="6" y="28"/>
                      <a:pt x="4" y="26"/>
                    </a:cubicBezTo>
                    <a:cubicBezTo>
                      <a:pt x="2" y="25"/>
                      <a:pt x="1" y="23"/>
                      <a:pt x="0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2"/>
                      <a:pt x="8" y="23"/>
                    </a:cubicBezTo>
                    <a:cubicBezTo>
                      <a:pt x="9" y="24"/>
                      <a:pt x="10" y="24"/>
                      <a:pt x="12" y="24"/>
                    </a:cubicBezTo>
                    <a:cubicBezTo>
                      <a:pt x="14" y="24"/>
                      <a:pt x="15" y="24"/>
                      <a:pt x="16" y="23"/>
                    </a:cubicBezTo>
                    <a:cubicBezTo>
                      <a:pt x="17" y="23"/>
                      <a:pt x="17" y="22"/>
                      <a:pt x="17" y="21"/>
                    </a:cubicBezTo>
                    <a:cubicBezTo>
                      <a:pt x="17" y="20"/>
                      <a:pt x="17" y="20"/>
                      <a:pt x="17" y="19"/>
                    </a:cubicBezTo>
                    <a:cubicBezTo>
                      <a:pt x="16" y="19"/>
                      <a:pt x="16" y="18"/>
                      <a:pt x="15" y="18"/>
                    </a:cubicBezTo>
                    <a:cubicBezTo>
                      <a:pt x="15" y="18"/>
                      <a:pt x="14" y="17"/>
                      <a:pt x="13" y="17"/>
                    </a:cubicBezTo>
                    <a:cubicBezTo>
                      <a:pt x="12" y="17"/>
                      <a:pt x="11" y="17"/>
                      <a:pt x="10" y="17"/>
                    </a:cubicBezTo>
                    <a:cubicBezTo>
                      <a:pt x="9" y="16"/>
                      <a:pt x="8" y="16"/>
                      <a:pt x="7" y="16"/>
                    </a:cubicBezTo>
                    <a:cubicBezTo>
                      <a:pt x="6" y="15"/>
                      <a:pt x="5" y="15"/>
                      <a:pt x="4" y="14"/>
                    </a:cubicBezTo>
                    <a:cubicBezTo>
                      <a:pt x="3" y="13"/>
                      <a:pt x="3" y="13"/>
                      <a:pt x="2" y="12"/>
                    </a:cubicBezTo>
                    <a:cubicBezTo>
                      <a:pt x="1" y="11"/>
                      <a:pt x="1" y="10"/>
                      <a:pt x="1" y="8"/>
                    </a:cubicBezTo>
                    <a:cubicBezTo>
                      <a:pt x="1" y="6"/>
                      <a:pt x="2" y="4"/>
                      <a:pt x="4" y="2"/>
                    </a:cubicBezTo>
                    <a:cubicBezTo>
                      <a:pt x="6" y="1"/>
                      <a:pt x="9" y="0"/>
                      <a:pt x="12" y="0"/>
                    </a:cubicBezTo>
                    <a:cubicBezTo>
                      <a:pt x="15" y="0"/>
                      <a:pt x="18" y="1"/>
                      <a:pt x="20" y="2"/>
                    </a:cubicBezTo>
                    <a:cubicBezTo>
                      <a:pt x="22" y="4"/>
                      <a:pt x="23" y="5"/>
                      <a:pt x="23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6" y="6"/>
                      <a:pt x="15" y="5"/>
                    </a:cubicBezTo>
                    <a:cubicBezTo>
                      <a:pt x="15" y="5"/>
                      <a:pt x="13" y="5"/>
                      <a:pt x="12" y="5"/>
                    </a:cubicBezTo>
                    <a:cubicBezTo>
                      <a:pt x="10" y="5"/>
                      <a:pt x="9" y="5"/>
                      <a:pt x="9" y="5"/>
                    </a:cubicBezTo>
                    <a:cubicBezTo>
                      <a:pt x="8" y="6"/>
                      <a:pt x="8" y="6"/>
                      <a:pt x="8" y="7"/>
                    </a:cubicBezTo>
                    <a:cubicBezTo>
                      <a:pt x="8" y="8"/>
                      <a:pt x="8" y="9"/>
                      <a:pt x="9" y="10"/>
                    </a:cubicBezTo>
                    <a:cubicBezTo>
                      <a:pt x="10" y="10"/>
                      <a:pt x="11" y="11"/>
                      <a:pt x="13" y="11"/>
                    </a:cubicBezTo>
                    <a:cubicBezTo>
                      <a:pt x="14" y="11"/>
                      <a:pt x="16" y="12"/>
                      <a:pt x="17" y="12"/>
                    </a:cubicBezTo>
                    <a:cubicBezTo>
                      <a:pt x="18" y="13"/>
                      <a:pt x="19" y="13"/>
                      <a:pt x="20" y="14"/>
                    </a:cubicBezTo>
                    <a:cubicBezTo>
                      <a:pt x="21" y="15"/>
                      <a:pt x="22" y="15"/>
                      <a:pt x="23" y="17"/>
                    </a:cubicBezTo>
                    <a:cubicBezTo>
                      <a:pt x="23" y="18"/>
                      <a:pt x="24" y="19"/>
                      <a:pt x="24" y="20"/>
                    </a:cubicBezTo>
                    <a:cubicBezTo>
                      <a:pt x="24" y="21"/>
                      <a:pt x="24" y="23"/>
                      <a:pt x="23" y="24"/>
                    </a:cubicBezTo>
                    <a:cubicBezTo>
                      <a:pt x="23" y="25"/>
                      <a:pt x="22" y="25"/>
                      <a:pt x="21" y="26"/>
                    </a:cubicBezTo>
                    <a:cubicBezTo>
                      <a:pt x="20" y="27"/>
                      <a:pt x="19" y="28"/>
                      <a:pt x="17" y="28"/>
                    </a:cubicBezTo>
                    <a:cubicBezTo>
                      <a:pt x="16" y="28"/>
                      <a:pt x="14" y="29"/>
                      <a:pt x="1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2" name="Rectangle 14"/>
              <p:cNvSpPr>
                <a:spLocks noChangeArrowheads="1"/>
              </p:cNvSpPr>
              <p:nvPr/>
            </p:nvSpPr>
            <p:spPr bwMode="auto">
              <a:xfrm>
                <a:off x="3967163" y="-627063"/>
                <a:ext cx="22225" cy="1000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3" name="Freeform 15"/>
              <p:cNvSpPr>
                <a:spLocks/>
              </p:cNvSpPr>
              <p:nvPr/>
            </p:nvSpPr>
            <p:spPr bwMode="auto">
              <a:xfrm>
                <a:off x="4064000" y="-627063"/>
                <a:ext cx="85725" cy="100013"/>
              </a:xfrm>
              <a:custGeom>
                <a:avLst/>
                <a:gdLst>
                  <a:gd name="T0" fmla="*/ 54 w 54"/>
                  <a:gd name="T1" fmla="*/ 0 h 63"/>
                  <a:gd name="T2" fmla="*/ 54 w 54"/>
                  <a:gd name="T3" fmla="*/ 63 h 63"/>
                  <a:gd name="T4" fmla="*/ 40 w 54"/>
                  <a:gd name="T5" fmla="*/ 63 h 63"/>
                  <a:gd name="T6" fmla="*/ 14 w 54"/>
                  <a:gd name="T7" fmla="*/ 19 h 63"/>
                  <a:gd name="T8" fmla="*/ 14 w 54"/>
                  <a:gd name="T9" fmla="*/ 63 h 63"/>
                  <a:gd name="T10" fmla="*/ 0 w 54"/>
                  <a:gd name="T11" fmla="*/ 63 h 63"/>
                  <a:gd name="T12" fmla="*/ 0 w 54"/>
                  <a:gd name="T13" fmla="*/ 0 h 63"/>
                  <a:gd name="T14" fmla="*/ 17 w 54"/>
                  <a:gd name="T15" fmla="*/ 0 h 63"/>
                  <a:gd name="T16" fmla="*/ 43 w 54"/>
                  <a:gd name="T17" fmla="*/ 42 h 63"/>
                  <a:gd name="T18" fmla="*/ 43 w 54"/>
                  <a:gd name="T19" fmla="*/ 0 h 63"/>
                  <a:gd name="T20" fmla="*/ 54 w 54"/>
                  <a:gd name="T2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63">
                    <a:moveTo>
                      <a:pt x="54" y="0"/>
                    </a:moveTo>
                    <a:lnTo>
                      <a:pt x="54" y="63"/>
                    </a:lnTo>
                    <a:lnTo>
                      <a:pt x="40" y="63"/>
                    </a:lnTo>
                    <a:lnTo>
                      <a:pt x="14" y="19"/>
                    </a:lnTo>
                    <a:lnTo>
                      <a:pt x="14" y="63"/>
                    </a:lnTo>
                    <a:lnTo>
                      <a:pt x="0" y="63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43" y="42"/>
                    </a:lnTo>
                    <a:lnTo>
                      <a:pt x="43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4" name="Freeform 16"/>
              <p:cNvSpPr>
                <a:spLocks/>
              </p:cNvSpPr>
              <p:nvPr/>
            </p:nvSpPr>
            <p:spPr bwMode="auto">
              <a:xfrm>
                <a:off x="4225925" y="-627063"/>
                <a:ext cx="66675" cy="100013"/>
              </a:xfrm>
              <a:custGeom>
                <a:avLst/>
                <a:gdLst>
                  <a:gd name="T0" fmla="*/ 40 w 42"/>
                  <a:gd name="T1" fmla="*/ 35 h 63"/>
                  <a:gd name="T2" fmla="*/ 14 w 42"/>
                  <a:gd name="T3" fmla="*/ 35 h 63"/>
                  <a:gd name="T4" fmla="*/ 14 w 42"/>
                  <a:gd name="T5" fmla="*/ 52 h 63"/>
                  <a:gd name="T6" fmla="*/ 42 w 42"/>
                  <a:gd name="T7" fmla="*/ 52 h 63"/>
                  <a:gd name="T8" fmla="*/ 42 w 42"/>
                  <a:gd name="T9" fmla="*/ 63 h 63"/>
                  <a:gd name="T10" fmla="*/ 0 w 42"/>
                  <a:gd name="T11" fmla="*/ 63 h 63"/>
                  <a:gd name="T12" fmla="*/ 0 w 42"/>
                  <a:gd name="T13" fmla="*/ 0 h 63"/>
                  <a:gd name="T14" fmla="*/ 42 w 42"/>
                  <a:gd name="T15" fmla="*/ 0 h 63"/>
                  <a:gd name="T16" fmla="*/ 42 w 42"/>
                  <a:gd name="T17" fmla="*/ 9 h 63"/>
                  <a:gd name="T18" fmla="*/ 14 w 42"/>
                  <a:gd name="T19" fmla="*/ 9 h 63"/>
                  <a:gd name="T20" fmla="*/ 14 w 42"/>
                  <a:gd name="T21" fmla="*/ 26 h 63"/>
                  <a:gd name="T22" fmla="*/ 40 w 42"/>
                  <a:gd name="T23" fmla="*/ 26 h 63"/>
                  <a:gd name="T24" fmla="*/ 40 w 42"/>
                  <a:gd name="T25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63">
                    <a:moveTo>
                      <a:pt x="40" y="35"/>
                    </a:moveTo>
                    <a:lnTo>
                      <a:pt x="14" y="35"/>
                    </a:lnTo>
                    <a:lnTo>
                      <a:pt x="14" y="52"/>
                    </a:lnTo>
                    <a:lnTo>
                      <a:pt x="42" y="52"/>
                    </a:lnTo>
                    <a:lnTo>
                      <a:pt x="42" y="63"/>
                    </a:lnTo>
                    <a:lnTo>
                      <a:pt x="0" y="63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2" y="9"/>
                    </a:lnTo>
                    <a:lnTo>
                      <a:pt x="14" y="9"/>
                    </a:lnTo>
                    <a:lnTo>
                      <a:pt x="14" y="26"/>
                    </a:lnTo>
                    <a:lnTo>
                      <a:pt x="40" y="26"/>
                    </a:lnTo>
                    <a:lnTo>
                      <a:pt x="4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Freeform 17"/>
              <p:cNvSpPr>
                <a:spLocks/>
              </p:cNvSpPr>
              <p:nvPr/>
            </p:nvSpPr>
            <p:spPr bwMode="auto">
              <a:xfrm>
                <a:off x="4360863" y="-631825"/>
                <a:ext cx="88900" cy="109538"/>
              </a:xfrm>
              <a:custGeom>
                <a:avLst/>
                <a:gdLst>
                  <a:gd name="T0" fmla="*/ 12 w 24"/>
                  <a:gd name="T1" fmla="*/ 29 h 29"/>
                  <a:gd name="T2" fmla="*/ 4 w 24"/>
                  <a:gd name="T3" fmla="*/ 26 h 29"/>
                  <a:gd name="T4" fmla="*/ 0 w 24"/>
                  <a:gd name="T5" fmla="*/ 20 h 29"/>
                  <a:gd name="T6" fmla="*/ 6 w 24"/>
                  <a:gd name="T7" fmla="*/ 20 h 29"/>
                  <a:gd name="T8" fmla="*/ 8 w 24"/>
                  <a:gd name="T9" fmla="*/ 23 h 29"/>
                  <a:gd name="T10" fmla="*/ 12 w 24"/>
                  <a:gd name="T11" fmla="*/ 24 h 29"/>
                  <a:gd name="T12" fmla="*/ 16 w 24"/>
                  <a:gd name="T13" fmla="*/ 23 h 29"/>
                  <a:gd name="T14" fmla="*/ 17 w 24"/>
                  <a:gd name="T15" fmla="*/ 21 h 29"/>
                  <a:gd name="T16" fmla="*/ 17 w 24"/>
                  <a:gd name="T17" fmla="*/ 19 h 29"/>
                  <a:gd name="T18" fmla="*/ 15 w 24"/>
                  <a:gd name="T19" fmla="*/ 18 h 29"/>
                  <a:gd name="T20" fmla="*/ 13 w 24"/>
                  <a:gd name="T21" fmla="*/ 17 h 29"/>
                  <a:gd name="T22" fmla="*/ 10 w 24"/>
                  <a:gd name="T23" fmla="*/ 17 h 29"/>
                  <a:gd name="T24" fmla="*/ 7 w 24"/>
                  <a:gd name="T25" fmla="*/ 16 h 29"/>
                  <a:gd name="T26" fmla="*/ 4 w 24"/>
                  <a:gd name="T27" fmla="*/ 14 h 29"/>
                  <a:gd name="T28" fmla="*/ 2 w 24"/>
                  <a:gd name="T29" fmla="*/ 12 h 29"/>
                  <a:gd name="T30" fmla="*/ 1 w 24"/>
                  <a:gd name="T31" fmla="*/ 8 h 29"/>
                  <a:gd name="T32" fmla="*/ 4 w 24"/>
                  <a:gd name="T33" fmla="*/ 2 h 29"/>
                  <a:gd name="T34" fmla="*/ 12 w 24"/>
                  <a:gd name="T35" fmla="*/ 0 h 29"/>
                  <a:gd name="T36" fmla="*/ 20 w 24"/>
                  <a:gd name="T37" fmla="*/ 2 h 29"/>
                  <a:gd name="T38" fmla="*/ 23 w 24"/>
                  <a:gd name="T39" fmla="*/ 8 h 29"/>
                  <a:gd name="T40" fmla="*/ 17 w 24"/>
                  <a:gd name="T41" fmla="*/ 8 h 29"/>
                  <a:gd name="T42" fmla="*/ 15 w 24"/>
                  <a:gd name="T43" fmla="*/ 5 h 29"/>
                  <a:gd name="T44" fmla="*/ 12 w 24"/>
                  <a:gd name="T45" fmla="*/ 5 h 29"/>
                  <a:gd name="T46" fmla="*/ 8 w 24"/>
                  <a:gd name="T47" fmla="*/ 5 h 29"/>
                  <a:gd name="T48" fmla="*/ 7 w 24"/>
                  <a:gd name="T49" fmla="*/ 7 h 29"/>
                  <a:gd name="T50" fmla="*/ 9 w 24"/>
                  <a:gd name="T51" fmla="*/ 10 h 29"/>
                  <a:gd name="T52" fmla="*/ 13 w 24"/>
                  <a:gd name="T53" fmla="*/ 11 h 29"/>
                  <a:gd name="T54" fmla="*/ 17 w 24"/>
                  <a:gd name="T55" fmla="*/ 12 h 29"/>
                  <a:gd name="T56" fmla="*/ 20 w 24"/>
                  <a:gd name="T57" fmla="*/ 14 h 29"/>
                  <a:gd name="T58" fmla="*/ 23 w 24"/>
                  <a:gd name="T59" fmla="*/ 17 h 29"/>
                  <a:gd name="T60" fmla="*/ 24 w 24"/>
                  <a:gd name="T61" fmla="*/ 20 h 29"/>
                  <a:gd name="T62" fmla="*/ 23 w 24"/>
                  <a:gd name="T63" fmla="*/ 24 h 29"/>
                  <a:gd name="T64" fmla="*/ 21 w 24"/>
                  <a:gd name="T65" fmla="*/ 26 h 29"/>
                  <a:gd name="T66" fmla="*/ 17 w 24"/>
                  <a:gd name="T67" fmla="*/ 28 h 29"/>
                  <a:gd name="T68" fmla="*/ 12 w 24"/>
                  <a:gd name="T6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4" h="29">
                    <a:moveTo>
                      <a:pt x="12" y="29"/>
                    </a:moveTo>
                    <a:cubicBezTo>
                      <a:pt x="8" y="29"/>
                      <a:pt x="6" y="28"/>
                      <a:pt x="4" y="26"/>
                    </a:cubicBezTo>
                    <a:cubicBezTo>
                      <a:pt x="2" y="25"/>
                      <a:pt x="0" y="23"/>
                      <a:pt x="0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7" y="22"/>
                      <a:pt x="8" y="23"/>
                    </a:cubicBezTo>
                    <a:cubicBezTo>
                      <a:pt x="9" y="24"/>
                      <a:pt x="10" y="24"/>
                      <a:pt x="12" y="24"/>
                    </a:cubicBezTo>
                    <a:cubicBezTo>
                      <a:pt x="14" y="24"/>
                      <a:pt x="15" y="24"/>
                      <a:pt x="16" y="23"/>
                    </a:cubicBezTo>
                    <a:cubicBezTo>
                      <a:pt x="17" y="23"/>
                      <a:pt x="17" y="22"/>
                      <a:pt x="17" y="21"/>
                    </a:cubicBezTo>
                    <a:cubicBezTo>
                      <a:pt x="17" y="20"/>
                      <a:pt x="17" y="20"/>
                      <a:pt x="17" y="19"/>
                    </a:cubicBezTo>
                    <a:cubicBezTo>
                      <a:pt x="16" y="19"/>
                      <a:pt x="16" y="18"/>
                      <a:pt x="15" y="18"/>
                    </a:cubicBezTo>
                    <a:cubicBezTo>
                      <a:pt x="15" y="18"/>
                      <a:pt x="14" y="17"/>
                      <a:pt x="13" y="17"/>
                    </a:cubicBezTo>
                    <a:cubicBezTo>
                      <a:pt x="12" y="17"/>
                      <a:pt x="11" y="17"/>
                      <a:pt x="10" y="17"/>
                    </a:cubicBezTo>
                    <a:cubicBezTo>
                      <a:pt x="9" y="16"/>
                      <a:pt x="8" y="16"/>
                      <a:pt x="7" y="16"/>
                    </a:cubicBezTo>
                    <a:cubicBezTo>
                      <a:pt x="6" y="15"/>
                      <a:pt x="5" y="15"/>
                      <a:pt x="4" y="14"/>
                    </a:cubicBezTo>
                    <a:cubicBezTo>
                      <a:pt x="3" y="13"/>
                      <a:pt x="2" y="13"/>
                      <a:pt x="2" y="12"/>
                    </a:cubicBezTo>
                    <a:cubicBezTo>
                      <a:pt x="1" y="11"/>
                      <a:pt x="1" y="10"/>
                      <a:pt x="1" y="8"/>
                    </a:cubicBezTo>
                    <a:cubicBezTo>
                      <a:pt x="1" y="6"/>
                      <a:pt x="2" y="4"/>
                      <a:pt x="4" y="2"/>
                    </a:cubicBezTo>
                    <a:cubicBezTo>
                      <a:pt x="6" y="1"/>
                      <a:pt x="8" y="0"/>
                      <a:pt x="12" y="0"/>
                    </a:cubicBezTo>
                    <a:cubicBezTo>
                      <a:pt x="15" y="0"/>
                      <a:pt x="18" y="1"/>
                      <a:pt x="20" y="2"/>
                    </a:cubicBezTo>
                    <a:cubicBezTo>
                      <a:pt x="21" y="4"/>
                      <a:pt x="22" y="5"/>
                      <a:pt x="23" y="8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7"/>
                      <a:pt x="16" y="6"/>
                      <a:pt x="15" y="5"/>
                    </a:cubicBezTo>
                    <a:cubicBezTo>
                      <a:pt x="14" y="5"/>
                      <a:pt x="13" y="5"/>
                      <a:pt x="12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8" y="6"/>
                      <a:pt x="7" y="6"/>
                      <a:pt x="7" y="7"/>
                    </a:cubicBezTo>
                    <a:cubicBezTo>
                      <a:pt x="7" y="8"/>
                      <a:pt x="8" y="9"/>
                      <a:pt x="9" y="10"/>
                    </a:cubicBezTo>
                    <a:cubicBezTo>
                      <a:pt x="10" y="10"/>
                      <a:pt x="11" y="11"/>
                      <a:pt x="13" y="11"/>
                    </a:cubicBezTo>
                    <a:cubicBezTo>
                      <a:pt x="14" y="11"/>
                      <a:pt x="16" y="12"/>
                      <a:pt x="17" y="12"/>
                    </a:cubicBezTo>
                    <a:cubicBezTo>
                      <a:pt x="18" y="13"/>
                      <a:pt x="19" y="13"/>
                      <a:pt x="20" y="14"/>
                    </a:cubicBezTo>
                    <a:cubicBezTo>
                      <a:pt x="21" y="15"/>
                      <a:pt x="22" y="15"/>
                      <a:pt x="23" y="17"/>
                    </a:cubicBezTo>
                    <a:cubicBezTo>
                      <a:pt x="23" y="18"/>
                      <a:pt x="24" y="19"/>
                      <a:pt x="24" y="20"/>
                    </a:cubicBezTo>
                    <a:cubicBezTo>
                      <a:pt x="24" y="21"/>
                      <a:pt x="23" y="23"/>
                      <a:pt x="23" y="24"/>
                    </a:cubicBezTo>
                    <a:cubicBezTo>
                      <a:pt x="22" y="25"/>
                      <a:pt x="22" y="25"/>
                      <a:pt x="21" y="26"/>
                    </a:cubicBezTo>
                    <a:cubicBezTo>
                      <a:pt x="20" y="27"/>
                      <a:pt x="19" y="28"/>
                      <a:pt x="17" y="28"/>
                    </a:cubicBezTo>
                    <a:cubicBezTo>
                      <a:pt x="16" y="28"/>
                      <a:pt x="14" y="29"/>
                      <a:pt x="12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Freeform 18"/>
              <p:cNvSpPr>
                <a:spLocks/>
              </p:cNvSpPr>
              <p:nvPr/>
            </p:nvSpPr>
            <p:spPr bwMode="auto">
              <a:xfrm>
                <a:off x="4518025" y="-631825"/>
                <a:ext cx="85725" cy="109538"/>
              </a:xfrm>
              <a:custGeom>
                <a:avLst/>
                <a:gdLst>
                  <a:gd name="T0" fmla="*/ 11 w 23"/>
                  <a:gd name="T1" fmla="*/ 29 h 29"/>
                  <a:gd name="T2" fmla="*/ 3 w 23"/>
                  <a:gd name="T3" fmla="*/ 26 h 29"/>
                  <a:gd name="T4" fmla="*/ 0 w 23"/>
                  <a:gd name="T5" fmla="*/ 20 h 29"/>
                  <a:gd name="T6" fmla="*/ 6 w 23"/>
                  <a:gd name="T7" fmla="*/ 20 h 29"/>
                  <a:gd name="T8" fmla="*/ 7 w 23"/>
                  <a:gd name="T9" fmla="*/ 23 h 29"/>
                  <a:gd name="T10" fmla="*/ 12 w 23"/>
                  <a:gd name="T11" fmla="*/ 24 h 29"/>
                  <a:gd name="T12" fmla="*/ 16 w 23"/>
                  <a:gd name="T13" fmla="*/ 23 h 29"/>
                  <a:gd name="T14" fmla="*/ 17 w 23"/>
                  <a:gd name="T15" fmla="*/ 21 h 29"/>
                  <a:gd name="T16" fmla="*/ 16 w 23"/>
                  <a:gd name="T17" fmla="*/ 19 h 29"/>
                  <a:gd name="T18" fmla="*/ 15 w 23"/>
                  <a:gd name="T19" fmla="*/ 18 h 29"/>
                  <a:gd name="T20" fmla="*/ 13 w 23"/>
                  <a:gd name="T21" fmla="*/ 17 h 29"/>
                  <a:gd name="T22" fmla="*/ 10 w 23"/>
                  <a:gd name="T23" fmla="*/ 17 h 29"/>
                  <a:gd name="T24" fmla="*/ 6 w 23"/>
                  <a:gd name="T25" fmla="*/ 16 h 29"/>
                  <a:gd name="T26" fmla="*/ 3 w 23"/>
                  <a:gd name="T27" fmla="*/ 14 h 29"/>
                  <a:gd name="T28" fmla="*/ 1 w 23"/>
                  <a:gd name="T29" fmla="*/ 12 h 29"/>
                  <a:gd name="T30" fmla="*/ 1 w 23"/>
                  <a:gd name="T31" fmla="*/ 8 h 29"/>
                  <a:gd name="T32" fmla="*/ 3 w 23"/>
                  <a:gd name="T33" fmla="*/ 2 h 29"/>
                  <a:gd name="T34" fmla="*/ 12 w 23"/>
                  <a:gd name="T35" fmla="*/ 0 h 29"/>
                  <a:gd name="T36" fmla="*/ 19 w 23"/>
                  <a:gd name="T37" fmla="*/ 2 h 29"/>
                  <a:gd name="T38" fmla="*/ 22 w 23"/>
                  <a:gd name="T39" fmla="*/ 8 h 29"/>
                  <a:gd name="T40" fmla="*/ 16 w 23"/>
                  <a:gd name="T41" fmla="*/ 8 h 29"/>
                  <a:gd name="T42" fmla="*/ 15 w 23"/>
                  <a:gd name="T43" fmla="*/ 5 h 29"/>
                  <a:gd name="T44" fmla="*/ 11 w 23"/>
                  <a:gd name="T45" fmla="*/ 5 h 29"/>
                  <a:gd name="T46" fmla="*/ 8 w 23"/>
                  <a:gd name="T47" fmla="*/ 5 h 29"/>
                  <a:gd name="T48" fmla="*/ 7 w 23"/>
                  <a:gd name="T49" fmla="*/ 7 h 29"/>
                  <a:gd name="T50" fmla="*/ 8 w 23"/>
                  <a:gd name="T51" fmla="*/ 10 h 29"/>
                  <a:gd name="T52" fmla="*/ 13 w 23"/>
                  <a:gd name="T53" fmla="*/ 11 h 29"/>
                  <a:gd name="T54" fmla="*/ 16 w 23"/>
                  <a:gd name="T55" fmla="*/ 12 h 29"/>
                  <a:gd name="T56" fmla="*/ 20 w 23"/>
                  <a:gd name="T57" fmla="*/ 14 h 29"/>
                  <a:gd name="T58" fmla="*/ 22 w 23"/>
                  <a:gd name="T59" fmla="*/ 17 h 29"/>
                  <a:gd name="T60" fmla="*/ 23 w 23"/>
                  <a:gd name="T61" fmla="*/ 20 h 29"/>
                  <a:gd name="T62" fmla="*/ 22 w 23"/>
                  <a:gd name="T63" fmla="*/ 24 h 29"/>
                  <a:gd name="T64" fmla="*/ 20 w 23"/>
                  <a:gd name="T65" fmla="*/ 26 h 29"/>
                  <a:gd name="T66" fmla="*/ 17 w 23"/>
                  <a:gd name="T67" fmla="*/ 28 h 29"/>
                  <a:gd name="T68" fmla="*/ 11 w 23"/>
                  <a:gd name="T6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3" h="29">
                    <a:moveTo>
                      <a:pt x="11" y="29"/>
                    </a:moveTo>
                    <a:cubicBezTo>
                      <a:pt x="8" y="29"/>
                      <a:pt x="5" y="28"/>
                      <a:pt x="3" y="26"/>
                    </a:cubicBezTo>
                    <a:cubicBezTo>
                      <a:pt x="1" y="25"/>
                      <a:pt x="0" y="23"/>
                      <a:pt x="0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6" y="22"/>
                      <a:pt x="7" y="23"/>
                    </a:cubicBezTo>
                    <a:cubicBezTo>
                      <a:pt x="8" y="24"/>
                      <a:pt x="10" y="24"/>
                      <a:pt x="12" y="24"/>
                    </a:cubicBezTo>
                    <a:cubicBezTo>
                      <a:pt x="13" y="24"/>
                      <a:pt x="15" y="24"/>
                      <a:pt x="16" y="23"/>
                    </a:cubicBezTo>
                    <a:cubicBezTo>
                      <a:pt x="16" y="23"/>
                      <a:pt x="17" y="22"/>
                      <a:pt x="17" y="21"/>
                    </a:cubicBezTo>
                    <a:cubicBezTo>
                      <a:pt x="17" y="20"/>
                      <a:pt x="16" y="20"/>
                      <a:pt x="16" y="19"/>
                    </a:cubicBezTo>
                    <a:cubicBezTo>
                      <a:pt x="16" y="19"/>
                      <a:pt x="15" y="18"/>
                      <a:pt x="15" y="18"/>
                    </a:cubicBezTo>
                    <a:cubicBezTo>
                      <a:pt x="14" y="18"/>
                      <a:pt x="13" y="17"/>
                      <a:pt x="13" y="17"/>
                    </a:cubicBezTo>
                    <a:cubicBezTo>
                      <a:pt x="12" y="17"/>
                      <a:pt x="11" y="17"/>
                      <a:pt x="10" y="17"/>
                    </a:cubicBezTo>
                    <a:cubicBezTo>
                      <a:pt x="9" y="16"/>
                      <a:pt x="8" y="16"/>
                      <a:pt x="6" y="16"/>
                    </a:cubicBezTo>
                    <a:cubicBezTo>
                      <a:pt x="5" y="15"/>
                      <a:pt x="4" y="15"/>
                      <a:pt x="3" y="14"/>
                    </a:cubicBezTo>
                    <a:cubicBezTo>
                      <a:pt x="3" y="13"/>
                      <a:pt x="2" y="13"/>
                      <a:pt x="1" y="12"/>
                    </a:cubicBezTo>
                    <a:cubicBezTo>
                      <a:pt x="1" y="11"/>
                      <a:pt x="1" y="10"/>
                      <a:pt x="1" y="8"/>
                    </a:cubicBezTo>
                    <a:cubicBezTo>
                      <a:pt x="1" y="6"/>
                      <a:pt x="1" y="4"/>
                      <a:pt x="3" y="2"/>
                    </a:cubicBezTo>
                    <a:cubicBezTo>
                      <a:pt x="5" y="1"/>
                      <a:pt x="8" y="0"/>
                      <a:pt x="12" y="0"/>
                    </a:cubicBezTo>
                    <a:cubicBezTo>
                      <a:pt x="15" y="0"/>
                      <a:pt x="17" y="1"/>
                      <a:pt x="19" y="2"/>
                    </a:cubicBezTo>
                    <a:cubicBezTo>
                      <a:pt x="21" y="4"/>
                      <a:pt x="22" y="5"/>
                      <a:pt x="22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7"/>
                      <a:pt x="16" y="6"/>
                      <a:pt x="15" y="5"/>
                    </a:cubicBezTo>
                    <a:cubicBezTo>
                      <a:pt x="14" y="5"/>
                      <a:pt x="13" y="5"/>
                      <a:pt x="11" y="5"/>
                    </a:cubicBezTo>
                    <a:cubicBezTo>
                      <a:pt x="10" y="5"/>
                      <a:pt x="9" y="5"/>
                      <a:pt x="8" y="5"/>
                    </a:cubicBezTo>
                    <a:cubicBezTo>
                      <a:pt x="7" y="6"/>
                      <a:pt x="7" y="6"/>
                      <a:pt x="7" y="7"/>
                    </a:cubicBezTo>
                    <a:cubicBezTo>
                      <a:pt x="7" y="8"/>
                      <a:pt x="7" y="9"/>
                      <a:pt x="8" y="10"/>
                    </a:cubicBezTo>
                    <a:cubicBezTo>
                      <a:pt x="9" y="10"/>
                      <a:pt x="11" y="11"/>
                      <a:pt x="13" y="11"/>
                    </a:cubicBezTo>
                    <a:cubicBezTo>
                      <a:pt x="14" y="11"/>
                      <a:pt x="15" y="12"/>
                      <a:pt x="16" y="12"/>
                    </a:cubicBezTo>
                    <a:cubicBezTo>
                      <a:pt x="18" y="13"/>
                      <a:pt x="19" y="13"/>
                      <a:pt x="20" y="14"/>
                    </a:cubicBezTo>
                    <a:cubicBezTo>
                      <a:pt x="21" y="15"/>
                      <a:pt x="22" y="15"/>
                      <a:pt x="22" y="17"/>
                    </a:cubicBezTo>
                    <a:cubicBezTo>
                      <a:pt x="23" y="18"/>
                      <a:pt x="23" y="19"/>
                      <a:pt x="23" y="20"/>
                    </a:cubicBezTo>
                    <a:cubicBezTo>
                      <a:pt x="23" y="21"/>
                      <a:pt x="23" y="23"/>
                      <a:pt x="22" y="24"/>
                    </a:cubicBezTo>
                    <a:cubicBezTo>
                      <a:pt x="22" y="25"/>
                      <a:pt x="21" y="25"/>
                      <a:pt x="20" y="26"/>
                    </a:cubicBezTo>
                    <a:cubicBezTo>
                      <a:pt x="19" y="27"/>
                      <a:pt x="18" y="28"/>
                      <a:pt x="17" y="28"/>
                    </a:cubicBezTo>
                    <a:cubicBezTo>
                      <a:pt x="15" y="28"/>
                      <a:pt x="14" y="29"/>
                      <a:pt x="11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7" name="Freeform 19"/>
              <p:cNvSpPr>
                <a:spLocks noEditPoints="1"/>
              </p:cNvSpPr>
              <p:nvPr/>
            </p:nvSpPr>
            <p:spPr bwMode="auto">
              <a:xfrm>
                <a:off x="4757738" y="-627063"/>
                <a:ext cx="101600" cy="100013"/>
              </a:xfrm>
              <a:custGeom>
                <a:avLst/>
                <a:gdLst>
                  <a:gd name="T0" fmla="*/ 47 w 64"/>
                  <a:gd name="T1" fmla="*/ 63 h 63"/>
                  <a:gd name="T2" fmla="*/ 43 w 64"/>
                  <a:gd name="T3" fmla="*/ 49 h 63"/>
                  <a:gd name="T4" fmla="*/ 21 w 64"/>
                  <a:gd name="T5" fmla="*/ 49 h 63"/>
                  <a:gd name="T6" fmla="*/ 17 w 64"/>
                  <a:gd name="T7" fmla="*/ 63 h 63"/>
                  <a:gd name="T8" fmla="*/ 0 w 64"/>
                  <a:gd name="T9" fmla="*/ 63 h 63"/>
                  <a:gd name="T10" fmla="*/ 24 w 64"/>
                  <a:gd name="T11" fmla="*/ 0 h 63"/>
                  <a:gd name="T12" fmla="*/ 40 w 64"/>
                  <a:gd name="T13" fmla="*/ 0 h 63"/>
                  <a:gd name="T14" fmla="*/ 64 w 64"/>
                  <a:gd name="T15" fmla="*/ 63 h 63"/>
                  <a:gd name="T16" fmla="*/ 47 w 64"/>
                  <a:gd name="T17" fmla="*/ 63 h 63"/>
                  <a:gd name="T18" fmla="*/ 24 w 64"/>
                  <a:gd name="T19" fmla="*/ 40 h 63"/>
                  <a:gd name="T20" fmla="*/ 40 w 64"/>
                  <a:gd name="T21" fmla="*/ 40 h 63"/>
                  <a:gd name="T22" fmla="*/ 31 w 64"/>
                  <a:gd name="T23" fmla="*/ 11 h 63"/>
                  <a:gd name="T24" fmla="*/ 24 w 64"/>
                  <a:gd name="T25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63">
                    <a:moveTo>
                      <a:pt x="47" y="63"/>
                    </a:moveTo>
                    <a:lnTo>
                      <a:pt x="43" y="49"/>
                    </a:lnTo>
                    <a:lnTo>
                      <a:pt x="21" y="49"/>
                    </a:lnTo>
                    <a:lnTo>
                      <a:pt x="17" y="63"/>
                    </a:lnTo>
                    <a:lnTo>
                      <a:pt x="0" y="63"/>
                    </a:lnTo>
                    <a:lnTo>
                      <a:pt x="24" y="0"/>
                    </a:lnTo>
                    <a:lnTo>
                      <a:pt x="40" y="0"/>
                    </a:lnTo>
                    <a:lnTo>
                      <a:pt x="64" y="63"/>
                    </a:lnTo>
                    <a:lnTo>
                      <a:pt x="47" y="63"/>
                    </a:lnTo>
                    <a:close/>
                    <a:moveTo>
                      <a:pt x="24" y="40"/>
                    </a:moveTo>
                    <a:lnTo>
                      <a:pt x="40" y="40"/>
                    </a:lnTo>
                    <a:lnTo>
                      <a:pt x="31" y="11"/>
                    </a:lnTo>
                    <a:lnTo>
                      <a:pt x="24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8" name="Freeform 20"/>
              <p:cNvSpPr>
                <a:spLocks noEditPoints="1"/>
              </p:cNvSpPr>
              <p:nvPr/>
            </p:nvSpPr>
            <p:spPr bwMode="auto">
              <a:xfrm>
                <a:off x="4922838" y="-627063"/>
                <a:ext cx="85725" cy="100013"/>
              </a:xfrm>
              <a:custGeom>
                <a:avLst/>
                <a:gdLst>
                  <a:gd name="T0" fmla="*/ 16 w 23"/>
                  <a:gd name="T1" fmla="*/ 27 h 27"/>
                  <a:gd name="T2" fmla="*/ 10 w 23"/>
                  <a:gd name="T3" fmla="*/ 17 h 27"/>
                  <a:gd name="T4" fmla="*/ 6 w 23"/>
                  <a:gd name="T5" fmla="*/ 17 h 27"/>
                  <a:gd name="T6" fmla="*/ 6 w 23"/>
                  <a:gd name="T7" fmla="*/ 27 h 27"/>
                  <a:gd name="T8" fmla="*/ 0 w 23"/>
                  <a:gd name="T9" fmla="*/ 27 h 27"/>
                  <a:gd name="T10" fmla="*/ 0 w 23"/>
                  <a:gd name="T11" fmla="*/ 0 h 27"/>
                  <a:gd name="T12" fmla="*/ 10 w 23"/>
                  <a:gd name="T13" fmla="*/ 0 h 27"/>
                  <a:gd name="T14" fmla="*/ 18 w 23"/>
                  <a:gd name="T15" fmla="*/ 2 h 27"/>
                  <a:gd name="T16" fmla="*/ 21 w 23"/>
                  <a:gd name="T17" fmla="*/ 8 h 27"/>
                  <a:gd name="T18" fmla="*/ 20 w 23"/>
                  <a:gd name="T19" fmla="*/ 13 h 27"/>
                  <a:gd name="T20" fmla="*/ 16 w 23"/>
                  <a:gd name="T21" fmla="*/ 16 h 27"/>
                  <a:gd name="T22" fmla="*/ 23 w 23"/>
                  <a:gd name="T23" fmla="*/ 27 h 27"/>
                  <a:gd name="T24" fmla="*/ 16 w 23"/>
                  <a:gd name="T25" fmla="*/ 27 h 27"/>
                  <a:gd name="T26" fmla="*/ 6 w 23"/>
                  <a:gd name="T27" fmla="*/ 4 h 27"/>
                  <a:gd name="T28" fmla="*/ 6 w 23"/>
                  <a:gd name="T29" fmla="*/ 13 h 27"/>
                  <a:gd name="T30" fmla="*/ 10 w 23"/>
                  <a:gd name="T31" fmla="*/ 13 h 27"/>
                  <a:gd name="T32" fmla="*/ 13 w 23"/>
                  <a:gd name="T33" fmla="*/ 12 h 27"/>
                  <a:gd name="T34" fmla="*/ 15 w 23"/>
                  <a:gd name="T35" fmla="*/ 8 h 27"/>
                  <a:gd name="T36" fmla="*/ 13 w 23"/>
                  <a:gd name="T37" fmla="*/ 5 h 27"/>
                  <a:gd name="T38" fmla="*/ 10 w 23"/>
                  <a:gd name="T39" fmla="*/ 4 h 27"/>
                  <a:gd name="T40" fmla="*/ 6 w 23"/>
                  <a:gd name="T41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" h="27">
                    <a:moveTo>
                      <a:pt x="16" y="27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6" y="0"/>
                      <a:pt x="18" y="2"/>
                    </a:cubicBezTo>
                    <a:cubicBezTo>
                      <a:pt x="20" y="3"/>
                      <a:pt x="21" y="6"/>
                      <a:pt x="21" y="8"/>
                    </a:cubicBezTo>
                    <a:cubicBezTo>
                      <a:pt x="21" y="10"/>
                      <a:pt x="21" y="12"/>
                      <a:pt x="20" y="13"/>
                    </a:cubicBezTo>
                    <a:cubicBezTo>
                      <a:pt x="19" y="14"/>
                      <a:pt x="18" y="15"/>
                      <a:pt x="16" y="16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16" y="27"/>
                    </a:lnTo>
                    <a:close/>
                    <a:moveTo>
                      <a:pt x="6" y="4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3" y="12"/>
                      <a:pt x="13" y="12"/>
                    </a:cubicBezTo>
                    <a:cubicBezTo>
                      <a:pt x="14" y="11"/>
                      <a:pt x="15" y="10"/>
                      <a:pt x="15" y="8"/>
                    </a:cubicBezTo>
                    <a:cubicBezTo>
                      <a:pt x="15" y="7"/>
                      <a:pt x="14" y="6"/>
                      <a:pt x="13" y="5"/>
                    </a:cubicBezTo>
                    <a:cubicBezTo>
                      <a:pt x="13" y="4"/>
                      <a:pt x="11" y="4"/>
                      <a:pt x="1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09" name="Freeform 21"/>
              <p:cNvSpPr>
                <a:spLocks/>
              </p:cNvSpPr>
              <p:nvPr/>
            </p:nvSpPr>
            <p:spPr bwMode="auto">
              <a:xfrm>
                <a:off x="5076825" y="-631825"/>
                <a:ext cx="93663" cy="109538"/>
              </a:xfrm>
              <a:custGeom>
                <a:avLst/>
                <a:gdLst>
                  <a:gd name="T0" fmla="*/ 13 w 25"/>
                  <a:gd name="T1" fmla="*/ 24 h 29"/>
                  <a:gd name="T2" fmla="*/ 17 w 25"/>
                  <a:gd name="T3" fmla="*/ 23 h 29"/>
                  <a:gd name="T4" fmla="*/ 19 w 25"/>
                  <a:gd name="T5" fmla="*/ 18 h 29"/>
                  <a:gd name="T6" fmla="*/ 25 w 25"/>
                  <a:gd name="T7" fmla="*/ 18 h 29"/>
                  <a:gd name="T8" fmla="*/ 21 w 25"/>
                  <a:gd name="T9" fmla="*/ 26 h 29"/>
                  <a:gd name="T10" fmla="*/ 12 w 25"/>
                  <a:gd name="T11" fmla="*/ 29 h 29"/>
                  <a:gd name="T12" fmla="*/ 7 w 25"/>
                  <a:gd name="T13" fmla="*/ 28 h 29"/>
                  <a:gd name="T14" fmla="*/ 3 w 25"/>
                  <a:gd name="T15" fmla="*/ 25 h 29"/>
                  <a:gd name="T16" fmla="*/ 1 w 25"/>
                  <a:gd name="T17" fmla="*/ 21 h 29"/>
                  <a:gd name="T18" fmla="*/ 0 w 25"/>
                  <a:gd name="T19" fmla="*/ 14 h 29"/>
                  <a:gd name="T20" fmla="*/ 1 w 25"/>
                  <a:gd name="T21" fmla="*/ 8 h 29"/>
                  <a:gd name="T22" fmla="*/ 3 w 25"/>
                  <a:gd name="T23" fmla="*/ 4 h 29"/>
                  <a:gd name="T24" fmla="*/ 7 w 25"/>
                  <a:gd name="T25" fmla="*/ 1 h 29"/>
                  <a:gd name="T26" fmla="*/ 13 w 25"/>
                  <a:gd name="T27" fmla="*/ 0 h 29"/>
                  <a:gd name="T28" fmla="*/ 17 w 25"/>
                  <a:gd name="T29" fmla="*/ 1 h 29"/>
                  <a:gd name="T30" fmla="*/ 21 w 25"/>
                  <a:gd name="T31" fmla="*/ 3 h 29"/>
                  <a:gd name="T32" fmla="*/ 23 w 25"/>
                  <a:gd name="T33" fmla="*/ 6 h 29"/>
                  <a:gd name="T34" fmla="*/ 25 w 25"/>
                  <a:gd name="T35" fmla="*/ 10 h 29"/>
                  <a:gd name="T36" fmla="*/ 18 w 25"/>
                  <a:gd name="T37" fmla="*/ 10 h 29"/>
                  <a:gd name="T38" fmla="*/ 16 w 25"/>
                  <a:gd name="T39" fmla="*/ 6 h 29"/>
                  <a:gd name="T40" fmla="*/ 13 w 25"/>
                  <a:gd name="T41" fmla="*/ 5 h 29"/>
                  <a:gd name="T42" fmla="*/ 10 w 25"/>
                  <a:gd name="T43" fmla="*/ 5 h 29"/>
                  <a:gd name="T44" fmla="*/ 8 w 25"/>
                  <a:gd name="T45" fmla="*/ 7 h 29"/>
                  <a:gd name="T46" fmla="*/ 7 w 25"/>
                  <a:gd name="T47" fmla="*/ 10 h 29"/>
                  <a:gd name="T48" fmla="*/ 6 w 25"/>
                  <a:gd name="T49" fmla="*/ 14 h 29"/>
                  <a:gd name="T50" fmla="*/ 7 w 25"/>
                  <a:gd name="T51" fmla="*/ 19 h 29"/>
                  <a:gd name="T52" fmla="*/ 8 w 25"/>
                  <a:gd name="T53" fmla="*/ 22 h 29"/>
                  <a:gd name="T54" fmla="*/ 10 w 25"/>
                  <a:gd name="T55" fmla="*/ 24 h 29"/>
                  <a:gd name="T56" fmla="*/ 13 w 25"/>
                  <a:gd name="T5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" h="29">
                    <a:moveTo>
                      <a:pt x="13" y="24"/>
                    </a:moveTo>
                    <a:cubicBezTo>
                      <a:pt x="14" y="24"/>
                      <a:pt x="16" y="24"/>
                      <a:pt x="17" y="23"/>
                    </a:cubicBezTo>
                    <a:cubicBezTo>
                      <a:pt x="18" y="22"/>
                      <a:pt x="18" y="20"/>
                      <a:pt x="19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22"/>
                      <a:pt x="23" y="24"/>
                      <a:pt x="21" y="26"/>
                    </a:cubicBezTo>
                    <a:cubicBezTo>
                      <a:pt x="19" y="28"/>
                      <a:pt x="16" y="29"/>
                      <a:pt x="12" y="29"/>
                    </a:cubicBezTo>
                    <a:cubicBezTo>
                      <a:pt x="11" y="29"/>
                      <a:pt x="9" y="28"/>
                      <a:pt x="7" y="28"/>
                    </a:cubicBezTo>
                    <a:cubicBezTo>
                      <a:pt x="6" y="27"/>
                      <a:pt x="5" y="26"/>
                      <a:pt x="3" y="25"/>
                    </a:cubicBezTo>
                    <a:cubicBezTo>
                      <a:pt x="2" y="24"/>
                      <a:pt x="1" y="22"/>
                      <a:pt x="1" y="21"/>
                    </a:cubicBezTo>
                    <a:cubicBezTo>
                      <a:pt x="0" y="19"/>
                      <a:pt x="0" y="17"/>
                      <a:pt x="0" y="14"/>
                    </a:cubicBezTo>
                    <a:cubicBezTo>
                      <a:pt x="0" y="12"/>
                      <a:pt x="0" y="10"/>
                      <a:pt x="1" y="8"/>
                    </a:cubicBezTo>
                    <a:cubicBezTo>
                      <a:pt x="1" y="6"/>
                      <a:pt x="2" y="5"/>
                      <a:pt x="3" y="4"/>
                    </a:cubicBezTo>
                    <a:cubicBezTo>
                      <a:pt x="4" y="3"/>
                      <a:pt x="6" y="2"/>
                      <a:pt x="7" y="1"/>
                    </a:cubicBezTo>
                    <a:cubicBezTo>
                      <a:pt x="9" y="0"/>
                      <a:pt x="11" y="0"/>
                      <a:pt x="13" y="0"/>
                    </a:cubicBezTo>
                    <a:cubicBezTo>
                      <a:pt x="14" y="0"/>
                      <a:pt x="16" y="0"/>
                      <a:pt x="17" y="1"/>
                    </a:cubicBezTo>
                    <a:cubicBezTo>
                      <a:pt x="19" y="1"/>
                      <a:pt x="20" y="2"/>
                      <a:pt x="21" y="3"/>
                    </a:cubicBezTo>
                    <a:cubicBezTo>
                      <a:pt x="22" y="3"/>
                      <a:pt x="23" y="4"/>
                      <a:pt x="23" y="6"/>
                    </a:cubicBezTo>
                    <a:cubicBezTo>
                      <a:pt x="24" y="7"/>
                      <a:pt x="25" y="8"/>
                      <a:pt x="25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8"/>
                      <a:pt x="17" y="7"/>
                      <a:pt x="16" y="6"/>
                    </a:cubicBezTo>
                    <a:cubicBezTo>
                      <a:pt x="15" y="5"/>
                      <a:pt x="14" y="5"/>
                      <a:pt x="13" y="5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9" y="6"/>
                      <a:pt x="9" y="6"/>
                      <a:pt x="8" y="7"/>
                    </a:cubicBezTo>
                    <a:cubicBezTo>
                      <a:pt x="8" y="8"/>
                      <a:pt x="7" y="9"/>
                      <a:pt x="7" y="10"/>
                    </a:cubicBezTo>
                    <a:cubicBezTo>
                      <a:pt x="7" y="11"/>
                      <a:pt x="6" y="13"/>
                      <a:pt x="6" y="14"/>
                    </a:cubicBezTo>
                    <a:cubicBezTo>
                      <a:pt x="6" y="16"/>
                      <a:pt x="7" y="18"/>
                      <a:pt x="7" y="19"/>
                    </a:cubicBezTo>
                    <a:cubicBezTo>
                      <a:pt x="7" y="20"/>
                      <a:pt x="8" y="21"/>
                      <a:pt x="8" y="22"/>
                    </a:cubicBezTo>
                    <a:cubicBezTo>
                      <a:pt x="9" y="23"/>
                      <a:pt x="9" y="23"/>
                      <a:pt x="10" y="24"/>
                    </a:cubicBezTo>
                    <a:cubicBezTo>
                      <a:pt x="11" y="24"/>
                      <a:pt x="12" y="24"/>
                      <a:pt x="1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0" name="Freeform 22"/>
              <p:cNvSpPr>
                <a:spLocks/>
              </p:cNvSpPr>
              <p:nvPr/>
            </p:nvSpPr>
            <p:spPr bwMode="auto">
              <a:xfrm>
                <a:off x="5241925" y="-627063"/>
                <a:ext cx="85725" cy="100013"/>
              </a:xfrm>
              <a:custGeom>
                <a:avLst/>
                <a:gdLst>
                  <a:gd name="T0" fmla="*/ 54 w 54"/>
                  <a:gd name="T1" fmla="*/ 0 h 63"/>
                  <a:gd name="T2" fmla="*/ 54 w 54"/>
                  <a:gd name="T3" fmla="*/ 63 h 63"/>
                  <a:gd name="T4" fmla="*/ 38 w 54"/>
                  <a:gd name="T5" fmla="*/ 63 h 63"/>
                  <a:gd name="T6" fmla="*/ 38 w 54"/>
                  <a:gd name="T7" fmla="*/ 37 h 63"/>
                  <a:gd name="T8" fmla="*/ 14 w 54"/>
                  <a:gd name="T9" fmla="*/ 37 h 63"/>
                  <a:gd name="T10" fmla="*/ 14 w 54"/>
                  <a:gd name="T11" fmla="*/ 63 h 63"/>
                  <a:gd name="T12" fmla="*/ 0 w 54"/>
                  <a:gd name="T13" fmla="*/ 63 h 63"/>
                  <a:gd name="T14" fmla="*/ 0 w 54"/>
                  <a:gd name="T15" fmla="*/ 0 h 63"/>
                  <a:gd name="T16" fmla="*/ 14 w 54"/>
                  <a:gd name="T17" fmla="*/ 0 h 63"/>
                  <a:gd name="T18" fmla="*/ 14 w 54"/>
                  <a:gd name="T19" fmla="*/ 26 h 63"/>
                  <a:gd name="T20" fmla="*/ 38 w 54"/>
                  <a:gd name="T21" fmla="*/ 26 h 63"/>
                  <a:gd name="T22" fmla="*/ 38 w 54"/>
                  <a:gd name="T23" fmla="*/ 0 h 63"/>
                  <a:gd name="T24" fmla="*/ 54 w 54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4" h="63">
                    <a:moveTo>
                      <a:pt x="54" y="0"/>
                    </a:moveTo>
                    <a:lnTo>
                      <a:pt x="54" y="63"/>
                    </a:lnTo>
                    <a:lnTo>
                      <a:pt x="38" y="63"/>
                    </a:lnTo>
                    <a:lnTo>
                      <a:pt x="38" y="37"/>
                    </a:lnTo>
                    <a:lnTo>
                      <a:pt x="14" y="37"/>
                    </a:lnTo>
                    <a:lnTo>
                      <a:pt x="14" y="63"/>
                    </a:lnTo>
                    <a:lnTo>
                      <a:pt x="0" y="63"/>
                    </a:lnTo>
                    <a:lnTo>
                      <a:pt x="0" y="0"/>
                    </a:lnTo>
                    <a:lnTo>
                      <a:pt x="14" y="0"/>
                    </a:lnTo>
                    <a:lnTo>
                      <a:pt x="14" y="26"/>
                    </a:lnTo>
                    <a:lnTo>
                      <a:pt x="38" y="26"/>
                    </a:lnTo>
                    <a:lnTo>
                      <a:pt x="38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Rectangle 23"/>
              <p:cNvSpPr>
                <a:spLocks noChangeArrowheads="1"/>
              </p:cNvSpPr>
              <p:nvPr/>
            </p:nvSpPr>
            <p:spPr bwMode="auto">
              <a:xfrm>
                <a:off x="5402263" y="-627063"/>
                <a:ext cx="23813" cy="1000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Freeform 24"/>
              <p:cNvSpPr>
                <a:spLocks/>
              </p:cNvSpPr>
              <p:nvPr/>
            </p:nvSpPr>
            <p:spPr bwMode="auto">
              <a:xfrm>
                <a:off x="5492750" y="-627063"/>
                <a:ext cx="82550" cy="100013"/>
              </a:xfrm>
              <a:custGeom>
                <a:avLst/>
                <a:gdLst>
                  <a:gd name="T0" fmla="*/ 52 w 52"/>
                  <a:gd name="T1" fmla="*/ 11 h 63"/>
                  <a:gd name="T2" fmla="*/ 33 w 52"/>
                  <a:gd name="T3" fmla="*/ 11 h 63"/>
                  <a:gd name="T4" fmla="*/ 33 w 52"/>
                  <a:gd name="T5" fmla="*/ 63 h 63"/>
                  <a:gd name="T6" fmla="*/ 19 w 52"/>
                  <a:gd name="T7" fmla="*/ 63 h 63"/>
                  <a:gd name="T8" fmla="*/ 19 w 52"/>
                  <a:gd name="T9" fmla="*/ 11 h 63"/>
                  <a:gd name="T10" fmla="*/ 0 w 52"/>
                  <a:gd name="T11" fmla="*/ 11 h 63"/>
                  <a:gd name="T12" fmla="*/ 0 w 52"/>
                  <a:gd name="T13" fmla="*/ 0 h 63"/>
                  <a:gd name="T14" fmla="*/ 52 w 52"/>
                  <a:gd name="T15" fmla="*/ 0 h 63"/>
                  <a:gd name="T16" fmla="*/ 52 w 52"/>
                  <a:gd name="T17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63">
                    <a:moveTo>
                      <a:pt x="52" y="11"/>
                    </a:moveTo>
                    <a:lnTo>
                      <a:pt x="33" y="11"/>
                    </a:lnTo>
                    <a:lnTo>
                      <a:pt x="33" y="63"/>
                    </a:lnTo>
                    <a:lnTo>
                      <a:pt x="19" y="63"/>
                    </a:lnTo>
                    <a:lnTo>
                      <a:pt x="19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5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3" name="Freeform 25"/>
              <p:cNvSpPr>
                <a:spLocks/>
              </p:cNvSpPr>
              <p:nvPr/>
            </p:nvSpPr>
            <p:spPr bwMode="auto">
              <a:xfrm>
                <a:off x="5643563" y="-627063"/>
                <a:ext cx="66675" cy="100013"/>
              </a:xfrm>
              <a:custGeom>
                <a:avLst/>
                <a:gdLst>
                  <a:gd name="T0" fmla="*/ 40 w 42"/>
                  <a:gd name="T1" fmla="*/ 35 h 63"/>
                  <a:gd name="T2" fmla="*/ 14 w 42"/>
                  <a:gd name="T3" fmla="*/ 35 h 63"/>
                  <a:gd name="T4" fmla="*/ 14 w 42"/>
                  <a:gd name="T5" fmla="*/ 52 h 63"/>
                  <a:gd name="T6" fmla="*/ 42 w 42"/>
                  <a:gd name="T7" fmla="*/ 52 h 63"/>
                  <a:gd name="T8" fmla="*/ 42 w 42"/>
                  <a:gd name="T9" fmla="*/ 63 h 63"/>
                  <a:gd name="T10" fmla="*/ 0 w 42"/>
                  <a:gd name="T11" fmla="*/ 63 h 63"/>
                  <a:gd name="T12" fmla="*/ 0 w 42"/>
                  <a:gd name="T13" fmla="*/ 0 h 63"/>
                  <a:gd name="T14" fmla="*/ 42 w 42"/>
                  <a:gd name="T15" fmla="*/ 0 h 63"/>
                  <a:gd name="T16" fmla="*/ 42 w 42"/>
                  <a:gd name="T17" fmla="*/ 9 h 63"/>
                  <a:gd name="T18" fmla="*/ 14 w 42"/>
                  <a:gd name="T19" fmla="*/ 9 h 63"/>
                  <a:gd name="T20" fmla="*/ 14 w 42"/>
                  <a:gd name="T21" fmla="*/ 26 h 63"/>
                  <a:gd name="T22" fmla="*/ 40 w 42"/>
                  <a:gd name="T23" fmla="*/ 26 h 63"/>
                  <a:gd name="T24" fmla="*/ 40 w 42"/>
                  <a:gd name="T25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2" h="63">
                    <a:moveTo>
                      <a:pt x="40" y="35"/>
                    </a:moveTo>
                    <a:lnTo>
                      <a:pt x="14" y="35"/>
                    </a:lnTo>
                    <a:lnTo>
                      <a:pt x="14" y="52"/>
                    </a:lnTo>
                    <a:lnTo>
                      <a:pt x="42" y="52"/>
                    </a:lnTo>
                    <a:lnTo>
                      <a:pt x="42" y="63"/>
                    </a:lnTo>
                    <a:lnTo>
                      <a:pt x="0" y="63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2" y="9"/>
                    </a:lnTo>
                    <a:lnTo>
                      <a:pt x="14" y="9"/>
                    </a:lnTo>
                    <a:lnTo>
                      <a:pt x="14" y="26"/>
                    </a:lnTo>
                    <a:lnTo>
                      <a:pt x="40" y="26"/>
                    </a:lnTo>
                    <a:lnTo>
                      <a:pt x="40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4" name="Freeform 26"/>
              <p:cNvSpPr>
                <a:spLocks/>
              </p:cNvSpPr>
              <p:nvPr/>
            </p:nvSpPr>
            <p:spPr bwMode="auto">
              <a:xfrm>
                <a:off x="5778500" y="-631825"/>
                <a:ext cx="93663" cy="109538"/>
              </a:xfrm>
              <a:custGeom>
                <a:avLst/>
                <a:gdLst>
                  <a:gd name="T0" fmla="*/ 13 w 25"/>
                  <a:gd name="T1" fmla="*/ 24 h 29"/>
                  <a:gd name="T2" fmla="*/ 17 w 25"/>
                  <a:gd name="T3" fmla="*/ 23 h 29"/>
                  <a:gd name="T4" fmla="*/ 19 w 25"/>
                  <a:gd name="T5" fmla="*/ 18 h 29"/>
                  <a:gd name="T6" fmla="*/ 25 w 25"/>
                  <a:gd name="T7" fmla="*/ 18 h 29"/>
                  <a:gd name="T8" fmla="*/ 21 w 25"/>
                  <a:gd name="T9" fmla="*/ 26 h 29"/>
                  <a:gd name="T10" fmla="*/ 13 w 25"/>
                  <a:gd name="T11" fmla="*/ 29 h 29"/>
                  <a:gd name="T12" fmla="*/ 8 w 25"/>
                  <a:gd name="T13" fmla="*/ 28 h 29"/>
                  <a:gd name="T14" fmla="*/ 4 w 25"/>
                  <a:gd name="T15" fmla="*/ 25 h 29"/>
                  <a:gd name="T16" fmla="*/ 1 w 25"/>
                  <a:gd name="T17" fmla="*/ 21 h 29"/>
                  <a:gd name="T18" fmla="*/ 0 w 25"/>
                  <a:gd name="T19" fmla="*/ 14 h 29"/>
                  <a:gd name="T20" fmla="*/ 1 w 25"/>
                  <a:gd name="T21" fmla="*/ 8 h 29"/>
                  <a:gd name="T22" fmla="*/ 3 w 25"/>
                  <a:gd name="T23" fmla="*/ 4 h 29"/>
                  <a:gd name="T24" fmla="*/ 8 w 25"/>
                  <a:gd name="T25" fmla="*/ 1 h 29"/>
                  <a:gd name="T26" fmla="*/ 13 w 25"/>
                  <a:gd name="T27" fmla="*/ 0 h 29"/>
                  <a:gd name="T28" fmla="*/ 17 w 25"/>
                  <a:gd name="T29" fmla="*/ 1 h 29"/>
                  <a:gd name="T30" fmla="*/ 21 w 25"/>
                  <a:gd name="T31" fmla="*/ 3 h 29"/>
                  <a:gd name="T32" fmla="*/ 24 w 25"/>
                  <a:gd name="T33" fmla="*/ 6 h 29"/>
                  <a:gd name="T34" fmla="*/ 25 w 25"/>
                  <a:gd name="T35" fmla="*/ 10 h 29"/>
                  <a:gd name="T36" fmla="*/ 19 w 25"/>
                  <a:gd name="T37" fmla="*/ 10 h 29"/>
                  <a:gd name="T38" fmla="*/ 17 w 25"/>
                  <a:gd name="T39" fmla="*/ 6 h 29"/>
                  <a:gd name="T40" fmla="*/ 13 w 25"/>
                  <a:gd name="T41" fmla="*/ 5 h 29"/>
                  <a:gd name="T42" fmla="*/ 10 w 25"/>
                  <a:gd name="T43" fmla="*/ 5 h 29"/>
                  <a:gd name="T44" fmla="*/ 8 w 25"/>
                  <a:gd name="T45" fmla="*/ 7 h 29"/>
                  <a:gd name="T46" fmla="*/ 7 w 25"/>
                  <a:gd name="T47" fmla="*/ 10 h 29"/>
                  <a:gd name="T48" fmla="*/ 7 w 25"/>
                  <a:gd name="T49" fmla="*/ 14 h 29"/>
                  <a:gd name="T50" fmla="*/ 7 w 25"/>
                  <a:gd name="T51" fmla="*/ 19 h 29"/>
                  <a:gd name="T52" fmla="*/ 8 w 25"/>
                  <a:gd name="T53" fmla="*/ 22 h 29"/>
                  <a:gd name="T54" fmla="*/ 10 w 25"/>
                  <a:gd name="T55" fmla="*/ 24 h 29"/>
                  <a:gd name="T56" fmla="*/ 13 w 25"/>
                  <a:gd name="T57" fmla="*/ 2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25" h="29">
                    <a:moveTo>
                      <a:pt x="13" y="24"/>
                    </a:moveTo>
                    <a:cubicBezTo>
                      <a:pt x="15" y="24"/>
                      <a:pt x="16" y="24"/>
                      <a:pt x="17" y="23"/>
                    </a:cubicBezTo>
                    <a:cubicBezTo>
                      <a:pt x="18" y="22"/>
                      <a:pt x="19" y="20"/>
                      <a:pt x="19" y="18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22"/>
                      <a:pt x="23" y="24"/>
                      <a:pt x="21" y="26"/>
                    </a:cubicBezTo>
                    <a:cubicBezTo>
                      <a:pt x="19" y="28"/>
                      <a:pt x="16" y="29"/>
                      <a:pt x="13" y="29"/>
                    </a:cubicBezTo>
                    <a:cubicBezTo>
                      <a:pt x="11" y="29"/>
                      <a:pt x="9" y="28"/>
                      <a:pt x="8" y="28"/>
                    </a:cubicBezTo>
                    <a:cubicBezTo>
                      <a:pt x="6" y="27"/>
                      <a:pt x="5" y="26"/>
                      <a:pt x="4" y="25"/>
                    </a:cubicBezTo>
                    <a:cubicBezTo>
                      <a:pt x="2" y="24"/>
                      <a:pt x="2" y="22"/>
                      <a:pt x="1" y="21"/>
                    </a:cubicBezTo>
                    <a:cubicBezTo>
                      <a:pt x="0" y="19"/>
                      <a:pt x="0" y="17"/>
                      <a:pt x="0" y="14"/>
                    </a:cubicBezTo>
                    <a:cubicBezTo>
                      <a:pt x="0" y="12"/>
                      <a:pt x="0" y="10"/>
                      <a:pt x="1" y="8"/>
                    </a:cubicBezTo>
                    <a:cubicBezTo>
                      <a:pt x="1" y="6"/>
                      <a:pt x="2" y="5"/>
                      <a:pt x="3" y="4"/>
                    </a:cubicBezTo>
                    <a:cubicBezTo>
                      <a:pt x="5" y="3"/>
                      <a:pt x="6" y="2"/>
                      <a:pt x="8" y="1"/>
                    </a:cubicBezTo>
                    <a:cubicBezTo>
                      <a:pt x="9" y="0"/>
                      <a:pt x="11" y="0"/>
                      <a:pt x="13" y="0"/>
                    </a:cubicBezTo>
                    <a:cubicBezTo>
                      <a:pt x="15" y="0"/>
                      <a:pt x="16" y="0"/>
                      <a:pt x="17" y="1"/>
                    </a:cubicBezTo>
                    <a:cubicBezTo>
                      <a:pt x="19" y="1"/>
                      <a:pt x="20" y="2"/>
                      <a:pt x="21" y="3"/>
                    </a:cubicBezTo>
                    <a:cubicBezTo>
                      <a:pt x="22" y="3"/>
                      <a:pt x="23" y="4"/>
                      <a:pt x="24" y="6"/>
                    </a:cubicBezTo>
                    <a:cubicBezTo>
                      <a:pt x="24" y="7"/>
                      <a:pt x="25" y="8"/>
                      <a:pt x="25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8"/>
                      <a:pt x="18" y="7"/>
                      <a:pt x="17" y="6"/>
                    </a:cubicBezTo>
                    <a:cubicBezTo>
                      <a:pt x="16" y="5"/>
                      <a:pt x="14" y="5"/>
                      <a:pt x="13" y="5"/>
                    </a:cubicBezTo>
                    <a:cubicBezTo>
                      <a:pt x="12" y="5"/>
                      <a:pt x="11" y="5"/>
                      <a:pt x="10" y="5"/>
                    </a:cubicBezTo>
                    <a:cubicBezTo>
                      <a:pt x="10" y="6"/>
                      <a:pt x="9" y="6"/>
                      <a:pt x="8" y="7"/>
                    </a:cubicBezTo>
                    <a:cubicBezTo>
                      <a:pt x="8" y="8"/>
                      <a:pt x="7" y="9"/>
                      <a:pt x="7" y="10"/>
                    </a:cubicBezTo>
                    <a:cubicBezTo>
                      <a:pt x="7" y="11"/>
                      <a:pt x="7" y="13"/>
                      <a:pt x="7" y="14"/>
                    </a:cubicBezTo>
                    <a:cubicBezTo>
                      <a:pt x="7" y="16"/>
                      <a:pt x="7" y="18"/>
                      <a:pt x="7" y="19"/>
                    </a:cubicBezTo>
                    <a:cubicBezTo>
                      <a:pt x="7" y="20"/>
                      <a:pt x="8" y="21"/>
                      <a:pt x="8" y="22"/>
                    </a:cubicBezTo>
                    <a:cubicBezTo>
                      <a:pt x="9" y="23"/>
                      <a:pt x="10" y="23"/>
                      <a:pt x="10" y="24"/>
                    </a:cubicBezTo>
                    <a:cubicBezTo>
                      <a:pt x="11" y="24"/>
                      <a:pt x="12" y="24"/>
                      <a:pt x="13" y="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5" name="Freeform 27"/>
              <p:cNvSpPr>
                <a:spLocks/>
              </p:cNvSpPr>
              <p:nvPr/>
            </p:nvSpPr>
            <p:spPr bwMode="auto">
              <a:xfrm>
                <a:off x="5935663" y="-627063"/>
                <a:ext cx="82550" cy="100013"/>
              </a:xfrm>
              <a:custGeom>
                <a:avLst/>
                <a:gdLst>
                  <a:gd name="T0" fmla="*/ 52 w 52"/>
                  <a:gd name="T1" fmla="*/ 11 h 63"/>
                  <a:gd name="T2" fmla="*/ 33 w 52"/>
                  <a:gd name="T3" fmla="*/ 11 h 63"/>
                  <a:gd name="T4" fmla="*/ 33 w 52"/>
                  <a:gd name="T5" fmla="*/ 63 h 63"/>
                  <a:gd name="T6" fmla="*/ 19 w 52"/>
                  <a:gd name="T7" fmla="*/ 63 h 63"/>
                  <a:gd name="T8" fmla="*/ 19 w 52"/>
                  <a:gd name="T9" fmla="*/ 11 h 63"/>
                  <a:gd name="T10" fmla="*/ 0 w 52"/>
                  <a:gd name="T11" fmla="*/ 11 h 63"/>
                  <a:gd name="T12" fmla="*/ 0 w 52"/>
                  <a:gd name="T13" fmla="*/ 0 h 63"/>
                  <a:gd name="T14" fmla="*/ 52 w 52"/>
                  <a:gd name="T15" fmla="*/ 0 h 63"/>
                  <a:gd name="T16" fmla="*/ 52 w 52"/>
                  <a:gd name="T17" fmla="*/ 11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" h="63">
                    <a:moveTo>
                      <a:pt x="52" y="11"/>
                    </a:moveTo>
                    <a:lnTo>
                      <a:pt x="33" y="11"/>
                    </a:lnTo>
                    <a:lnTo>
                      <a:pt x="33" y="63"/>
                    </a:lnTo>
                    <a:lnTo>
                      <a:pt x="19" y="63"/>
                    </a:lnTo>
                    <a:lnTo>
                      <a:pt x="19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52" y="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6" name="Freeform 28"/>
              <p:cNvSpPr>
                <a:spLocks/>
              </p:cNvSpPr>
              <p:nvPr/>
            </p:nvSpPr>
            <p:spPr bwMode="auto">
              <a:xfrm>
                <a:off x="6084888" y="-627063"/>
                <a:ext cx="87313" cy="104775"/>
              </a:xfrm>
              <a:custGeom>
                <a:avLst/>
                <a:gdLst>
                  <a:gd name="T0" fmla="*/ 6 w 23"/>
                  <a:gd name="T1" fmla="*/ 0 h 28"/>
                  <a:gd name="T2" fmla="*/ 6 w 23"/>
                  <a:gd name="T3" fmla="*/ 18 h 28"/>
                  <a:gd name="T4" fmla="*/ 8 w 23"/>
                  <a:gd name="T5" fmla="*/ 22 h 28"/>
                  <a:gd name="T6" fmla="*/ 11 w 23"/>
                  <a:gd name="T7" fmla="*/ 23 h 28"/>
                  <a:gd name="T8" fmla="*/ 15 w 23"/>
                  <a:gd name="T9" fmla="*/ 22 h 28"/>
                  <a:gd name="T10" fmla="*/ 17 w 23"/>
                  <a:gd name="T11" fmla="*/ 18 h 28"/>
                  <a:gd name="T12" fmla="*/ 17 w 23"/>
                  <a:gd name="T13" fmla="*/ 0 h 28"/>
                  <a:gd name="T14" fmla="*/ 23 w 23"/>
                  <a:gd name="T15" fmla="*/ 0 h 28"/>
                  <a:gd name="T16" fmla="*/ 23 w 23"/>
                  <a:gd name="T17" fmla="*/ 18 h 28"/>
                  <a:gd name="T18" fmla="*/ 20 w 23"/>
                  <a:gd name="T19" fmla="*/ 25 h 28"/>
                  <a:gd name="T20" fmla="*/ 11 w 23"/>
                  <a:gd name="T21" fmla="*/ 28 h 28"/>
                  <a:gd name="T22" fmla="*/ 3 w 23"/>
                  <a:gd name="T23" fmla="*/ 25 h 28"/>
                  <a:gd name="T24" fmla="*/ 0 w 23"/>
                  <a:gd name="T25" fmla="*/ 18 h 28"/>
                  <a:gd name="T26" fmla="*/ 0 w 23"/>
                  <a:gd name="T27" fmla="*/ 0 h 28"/>
                  <a:gd name="T28" fmla="*/ 6 w 23"/>
                  <a:gd name="T2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28">
                    <a:moveTo>
                      <a:pt x="6" y="0"/>
                    </a:moveTo>
                    <a:cubicBezTo>
                      <a:pt x="6" y="18"/>
                      <a:pt x="6" y="18"/>
                      <a:pt x="6" y="18"/>
                    </a:cubicBezTo>
                    <a:cubicBezTo>
                      <a:pt x="6" y="20"/>
                      <a:pt x="7" y="21"/>
                      <a:pt x="8" y="22"/>
                    </a:cubicBezTo>
                    <a:cubicBezTo>
                      <a:pt x="9" y="23"/>
                      <a:pt x="10" y="23"/>
                      <a:pt x="11" y="23"/>
                    </a:cubicBezTo>
                    <a:cubicBezTo>
                      <a:pt x="13" y="23"/>
                      <a:pt x="14" y="23"/>
                      <a:pt x="15" y="22"/>
                    </a:cubicBezTo>
                    <a:cubicBezTo>
                      <a:pt x="16" y="21"/>
                      <a:pt x="17" y="20"/>
                      <a:pt x="17" y="18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8"/>
                      <a:pt x="23" y="18"/>
                      <a:pt x="23" y="18"/>
                    </a:cubicBezTo>
                    <a:cubicBezTo>
                      <a:pt x="23" y="21"/>
                      <a:pt x="22" y="23"/>
                      <a:pt x="20" y="25"/>
                    </a:cubicBezTo>
                    <a:cubicBezTo>
                      <a:pt x="18" y="27"/>
                      <a:pt x="15" y="28"/>
                      <a:pt x="11" y="28"/>
                    </a:cubicBezTo>
                    <a:cubicBezTo>
                      <a:pt x="8" y="28"/>
                      <a:pt x="5" y="27"/>
                      <a:pt x="3" y="25"/>
                    </a:cubicBezTo>
                    <a:cubicBezTo>
                      <a:pt x="1" y="23"/>
                      <a:pt x="0" y="21"/>
                      <a:pt x="0" y="18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7" name="Freeform 29"/>
              <p:cNvSpPr>
                <a:spLocks noEditPoints="1"/>
              </p:cNvSpPr>
              <p:nvPr/>
            </p:nvSpPr>
            <p:spPr bwMode="auto">
              <a:xfrm>
                <a:off x="6242050" y="-627063"/>
                <a:ext cx="87313" cy="100013"/>
              </a:xfrm>
              <a:custGeom>
                <a:avLst/>
                <a:gdLst>
                  <a:gd name="T0" fmla="*/ 16 w 23"/>
                  <a:gd name="T1" fmla="*/ 27 h 27"/>
                  <a:gd name="T2" fmla="*/ 10 w 23"/>
                  <a:gd name="T3" fmla="*/ 17 h 27"/>
                  <a:gd name="T4" fmla="*/ 6 w 23"/>
                  <a:gd name="T5" fmla="*/ 17 h 27"/>
                  <a:gd name="T6" fmla="*/ 6 w 23"/>
                  <a:gd name="T7" fmla="*/ 27 h 27"/>
                  <a:gd name="T8" fmla="*/ 0 w 23"/>
                  <a:gd name="T9" fmla="*/ 27 h 27"/>
                  <a:gd name="T10" fmla="*/ 0 w 23"/>
                  <a:gd name="T11" fmla="*/ 0 h 27"/>
                  <a:gd name="T12" fmla="*/ 10 w 23"/>
                  <a:gd name="T13" fmla="*/ 0 h 27"/>
                  <a:gd name="T14" fmla="*/ 18 w 23"/>
                  <a:gd name="T15" fmla="*/ 2 h 27"/>
                  <a:gd name="T16" fmla="*/ 21 w 23"/>
                  <a:gd name="T17" fmla="*/ 8 h 27"/>
                  <a:gd name="T18" fmla="*/ 20 w 23"/>
                  <a:gd name="T19" fmla="*/ 13 h 27"/>
                  <a:gd name="T20" fmla="*/ 16 w 23"/>
                  <a:gd name="T21" fmla="*/ 16 h 27"/>
                  <a:gd name="T22" fmla="*/ 23 w 23"/>
                  <a:gd name="T23" fmla="*/ 27 h 27"/>
                  <a:gd name="T24" fmla="*/ 16 w 23"/>
                  <a:gd name="T25" fmla="*/ 27 h 27"/>
                  <a:gd name="T26" fmla="*/ 6 w 23"/>
                  <a:gd name="T27" fmla="*/ 4 h 27"/>
                  <a:gd name="T28" fmla="*/ 6 w 23"/>
                  <a:gd name="T29" fmla="*/ 13 h 27"/>
                  <a:gd name="T30" fmla="*/ 10 w 23"/>
                  <a:gd name="T31" fmla="*/ 13 h 27"/>
                  <a:gd name="T32" fmla="*/ 13 w 23"/>
                  <a:gd name="T33" fmla="*/ 12 h 27"/>
                  <a:gd name="T34" fmla="*/ 15 w 23"/>
                  <a:gd name="T35" fmla="*/ 8 h 27"/>
                  <a:gd name="T36" fmla="*/ 14 w 23"/>
                  <a:gd name="T37" fmla="*/ 5 h 27"/>
                  <a:gd name="T38" fmla="*/ 10 w 23"/>
                  <a:gd name="T39" fmla="*/ 4 h 27"/>
                  <a:gd name="T40" fmla="*/ 6 w 23"/>
                  <a:gd name="T41" fmla="*/ 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" h="27">
                    <a:moveTo>
                      <a:pt x="16" y="27"/>
                    </a:moveTo>
                    <a:cubicBezTo>
                      <a:pt x="10" y="17"/>
                      <a:pt x="10" y="17"/>
                      <a:pt x="10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7" y="0"/>
                      <a:pt x="18" y="2"/>
                    </a:cubicBezTo>
                    <a:cubicBezTo>
                      <a:pt x="20" y="3"/>
                      <a:pt x="21" y="6"/>
                      <a:pt x="21" y="8"/>
                    </a:cubicBezTo>
                    <a:cubicBezTo>
                      <a:pt x="21" y="10"/>
                      <a:pt x="21" y="12"/>
                      <a:pt x="20" y="13"/>
                    </a:cubicBezTo>
                    <a:cubicBezTo>
                      <a:pt x="19" y="14"/>
                      <a:pt x="18" y="15"/>
                      <a:pt x="16" y="16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16" y="27"/>
                    </a:lnTo>
                    <a:close/>
                    <a:moveTo>
                      <a:pt x="6" y="4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3" y="12"/>
                      <a:pt x="13" y="12"/>
                    </a:cubicBezTo>
                    <a:cubicBezTo>
                      <a:pt x="14" y="11"/>
                      <a:pt x="15" y="10"/>
                      <a:pt x="15" y="8"/>
                    </a:cubicBezTo>
                    <a:cubicBezTo>
                      <a:pt x="15" y="7"/>
                      <a:pt x="14" y="6"/>
                      <a:pt x="14" y="5"/>
                    </a:cubicBezTo>
                    <a:cubicBezTo>
                      <a:pt x="13" y="4"/>
                      <a:pt x="12" y="4"/>
                      <a:pt x="1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18" name="Freeform 30"/>
              <p:cNvSpPr>
                <a:spLocks/>
              </p:cNvSpPr>
              <p:nvPr/>
            </p:nvSpPr>
            <p:spPr bwMode="auto">
              <a:xfrm>
                <a:off x="6396038" y="-627063"/>
                <a:ext cx="68263" cy="100013"/>
              </a:xfrm>
              <a:custGeom>
                <a:avLst/>
                <a:gdLst>
                  <a:gd name="T0" fmla="*/ 41 w 43"/>
                  <a:gd name="T1" fmla="*/ 35 h 63"/>
                  <a:gd name="T2" fmla="*/ 15 w 43"/>
                  <a:gd name="T3" fmla="*/ 35 h 63"/>
                  <a:gd name="T4" fmla="*/ 15 w 43"/>
                  <a:gd name="T5" fmla="*/ 52 h 63"/>
                  <a:gd name="T6" fmla="*/ 43 w 43"/>
                  <a:gd name="T7" fmla="*/ 52 h 63"/>
                  <a:gd name="T8" fmla="*/ 43 w 43"/>
                  <a:gd name="T9" fmla="*/ 63 h 63"/>
                  <a:gd name="T10" fmla="*/ 0 w 43"/>
                  <a:gd name="T11" fmla="*/ 63 h 63"/>
                  <a:gd name="T12" fmla="*/ 0 w 43"/>
                  <a:gd name="T13" fmla="*/ 0 h 63"/>
                  <a:gd name="T14" fmla="*/ 43 w 43"/>
                  <a:gd name="T15" fmla="*/ 0 h 63"/>
                  <a:gd name="T16" fmla="*/ 43 w 43"/>
                  <a:gd name="T17" fmla="*/ 9 h 63"/>
                  <a:gd name="T18" fmla="*/ 15 w 43"/>
                  <a:gd name="T19" fmla="*/ 9 h 63"/>
                  <a:gd name="T20" fmla="*/ 15 w 43"/>
                  <a:gd name="T21" fmla="*/ 26 h 63"/>
                  <a:gd name="T22" fmla="*/ 41 w 43"/>
                  <a:gd name="T23" fmla="*/ 26 h 63"/>
                  <a:gd name="T24" fmla="*/ 41 w 43"/>
                  <a:gd name="T25" fmla="*/ 3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3" h="63">
                    <a:moveTo>
                      <a:pt x="41" y="35"/>
                    </a:moveTo>
                    <a:lnTo>
                      <a:pt x="15" y="35"/>
                    </a:lnTo>
                    <a:lnTo>
                      <a:pt x="15" y="52"/>
                    </a:lnTo>
                    <a:lnTo>
                      <a:pt x="43" y="52"/>
                    </a:lnTo>
                    <a:lnTo>
                      <a:pt x="43" y="63"/>
                    </a:lnTo>
                    <a:lnTo>
                      <a:pt x="0" y="6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9"/>
                    </a:lnTo>
                    <a:lnTo>
                      <a:pt x="15" y="9"/>
                    </a:lnTo>
                    <a:lnTo>
                      <a:pt x="15" y="26"/>
                    </a:lnTo>
                    <a:lnTo>
                      <a:pt x="41" y="26"/>
                    </a:lnTo>
                    <a:lnTo>
                      <a:pt x="41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392112" y="676275"/>
              <a:ext cx="800376" cy="233363"/>
              <a:chOff x="1781175" y="-673100"/>
              <a:chExt cx="658813" cy="192088"/>
            </a:xfrm>
          </p:grpSpPr>
          <p:sp>
            <p:nvSpPr>
              <p:cNvPr id="91" name="Oval 31"/>
              <p:cNvSpPr>
                <a:spLocks noChangeArrowheads="1"/>
              </p:cNvSpPr>
              <p:nvPr/>
            </p:nvSpPr>
            <p:spPr bwMode="auto">
              <a:xfrm>
                <a:off x="1781175" y="-673100"/>
                <a:ext cx="190500" cy="192088"/>
              </a:xfrm>
              <a:prstGeom prst="ellipse">
                <a:avLst/>
              </a:prstGeom>
              <a:solidFill>
                <a:srgbClr val="9F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Oval 32"/>
              <p:cNvSpPr>
                <a:spLocks noChangeArrowheads="1"/>
              </p:cNvSpPr>
              <p:nvPr/>
            </p:nvSpPr>
            <p:spPr bwMode="auto">
              <a:xfrm>
                <a:off x="2012950" y="-673100"/>
                <a:ext cx="195263" cy="192088"/>
              </a:xfrm>
              <a:prstGeom prst="ellipse">
                <a:avLst/>
              </a:prstGeom>
              <a:solidFill>
                <a:srgbClr val="0875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3" name="Oval 33"/>
              <p:cNvSpPr>
                <a:spLocks noChangeArrowheads="1"/>
              </p:cNvSpPr>
              <p:nvPr/>
            </p:nvSpPr>
            <p:spPr bwMode="auto">
              <a:xfrm>
                <a:off x="2249488" y="-673100"/>
                <a:ext cx="190500" cy="192088"/>
              </a:xfrm>
              <a:prstGeom prst="ellipse">
                <a:avLst/>
              </a:prstGeom>
              <a:solidFill>
                <a:srgbClr val="FFC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119" name="Title 1"/>
          <p:cNvSpPr>
            <a:spLocks noGrp="1"/>
          </p:cNvSpPr>
          <p:nvPr>
            <p:ph type="ctrTitle"/>
          </p:nvPr>
        </p:nvSpPr>
        <p:spPr>
          <a:xfrm>
            <a:off x="290513" y="4919368"/>
            <a:ext cx="10360501" cy="646331"/>
          </a:xfrm>
        </p:spPr>
        <p:txBody>
          <a:bodyPr>
            <a:noAutofit/>
          </a:bodyPr>
          <a:lstStyle>
            <a:lvl1pPr>
              <a:defRPr lang="en-US" sz="3600" b="0" kern="12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0000"/>
                        <a:lumOff val="30000"/>
                      </a:schemeClr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0" name="Subtitle 2"/>
          <p:cNvSpPr>
            <a:spLocks noGrp="1"/>
          </p:cNvSpPr>
          <p:nvPr>
            <p:ph type="subTitle" idx="1"/>
          </p:nvPr>
        </p:nvSpPr>
        <p:spPr>
          <a:xfrm>
            <a:off x="290512" y="5624182"/>
            <a:ext cx="10360501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ct val="80000"/>
              </a:lnSpc>
              <a:buNone/>
              <a:defRPr lang="en-US" sz="2000" kern="1200" spc="-50" baseline="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55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/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12581" y="4051005"/>
            <a:ext cx="12188888" cy="2094614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100000">
                <a:srgbClr val="FFFFFF">
                  <a:shade val="100000"/>
                  <a:satMod val="115000"/>
                  <a:alpha val="8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1721" y="5215082"/>
            <a:ext cx="10360501" cy="646331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lang="en-US" sz="5400" b="1" kern="12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0000"/>
                        <a:lumOff val="30000"/>
                      </a:schemeClr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1"/>
          <p:cNvSpPr/>
          <p:nvPr userDrawn="1"/>
        </p:nvSpPr>
        <p:spPr bwMode="auto">
          <a:xfrm rot="10800000">
            <a:off x="-87010" y="6590512"/>
            <a:ext cx="3819037" cy="128424"/>
          </a:xfrm>
          <a:custGeom>
            <a:avLst/>
            <a:gdLst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46674 w 10946674"/>
              <a:gd name="connsiteY2" fmla="*/ 130629 h 130629"/>
              <a:gd name="connsiteX3" fmla="*/ 0 w 10946674"/>
              <a:gd name="connsiteY3" fmla="*/ 130629 h 130629"/>
              <a:gd name="connsiteX4" fmla="*/ 0 w 10946674"/>
              <a:gd name="connsiteY4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548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929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1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46674" h="130629">
                <a:moveTo>
                  <a:pt x="0" y="0"/>
                </a:moveTo>
                <a:lnTo>
                  <a:pt x="10946674" y="0"/>
                </a:lnTo>
                <a:cubicBezTo>
                  <a:pt x="10928776" y="21857"/>
                  <a:pt x="10921361" y="43027"/>
                  <a:pt x="10920720" y="64884"/>
                </a:cubicBezTo>
                <a:cubicBezTo>
                  <a:pt x="10925102" y="103399"/>
                  <a:pt x="10925463" y="108943"/>
                  <a:pt x="10946674" y="130629"/>
                </a:cubicBezTo>
                <a:lnTo>
                  <a:pt x="0" y="13062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143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black">
          <a:xfrm>
            <a:off x="327821" y="6570506"/>
            <a:ext cx="4559499" cy="1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500" dirty="0" smtClean="0">
                <a:solidFill>
                  <a:srgbClr val="435153"/>
                </a:solidFill>
                <a:latin typeface="Arial" pitchFamily="34" charset="0"/>
                <a:cs typeface="Arial" pitchFamily="34" charset="0"/>
              </a:rPr>
              <a:t>© 2012 Cisco and/or its affiliates. All rights reserved.</a:t>
            </a:r>
            <a:endParaRPr lang="en-US" sz="500" dirty="0">
              <a:solidFill>
                <a:srgbClr val="43515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980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 bwMode="black">
          <a:xfrm>
            <a:off x="914162" y="3749658"/>
            <a:ext cx="10360501" cy="1362075"/>
          </a:xfrm>
        </p:spPr>
        <p:txBody>
          <a:bodyPr anchor="b"/>
          <a:lstStyle>
            <a:lvl1pPr algn="l">
              <a:lnSpc>
                <a:spcPct val="90000"/>
              </a:lnSpc>
              <a:defRPr lang="en-US" sz="5400" b="1" kern="1200" spc="-3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 bwMode="black">
          <a:xfrm>
            <a:off x="914162" y="5434415"/>
            <a:ext cx="5694362" cy="34607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dirty="0" smtClean="0"/>
              <a:t>—Click to edit Master text styles</a:t>
            </a:r>
          </a:p>
        </p:txBody>
      </p:sp>
      <p:sp>
        <p:nvSpPr>
          <p:cNvPr id="12" name="Rectangle 1"/>
          <p:cNvSpPr/>
          <p:nvPr userDrawn="1"/>
        </p:nvSpPr>
        <p:spPr bwMode="auto">
          <a:xfrm rot="10800000">
            <a:off x="-87010" y="6590512"/>
            <a:ext cx="3819037" cy="128424"/>
          </a:xfrm>
          <a:custGeom>
            <a:avLst/>
            <a:gdLst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46674 w 10946674"/>
              <a:gd name="connsiteY2" fmla="*/ 130629 h 130629"/>
              <a:gd name="connsiteX3" fmla="*/ 0 w 10946674"/>
              <a:gd name="connsiteY3" fmla="*/ 130629 h 130629"/>
              <a:gd name="connsiteX4" fmla="*/ 0 w 10946674"/>
              <a:gd name="connsiteY4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548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929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1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46674" h="130629">
                <a:moveTo>
                  <a:pt x="0" y="0"/>
                </a:moveTo>
                <a:lnTo>
                  <a:pt x="10946674" y="0"/>
                </a:lnTo>
                <a:cubicBezTo>
                  <a:pt x="10928776" y="21857"/>
                  <a:pt x="10921361" y="43027"/>
                  <a:pt x="10920720" y="64884"/>
                </a:cubicBezTo>
                <a:cubicBezTo>
                  <a:pt x="10925102" y="103399"/>
                  <a:pt x="10925463" y="108943"/>
                  <a:pt x="10946674" y="130629"/>
                </a:cubicBezTo>
                <a:lnTo>
                  <a:pt x="0" y="13062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143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black">
          <a:xfrm>
            <a:off x="327821" y="6570506"/>
            <a:ext cx="4559499" cy="1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500" dirty="0" smtClean="0">
                <a:solidFill>
                  <a:srgbClr val="435153"/>
                </a:solidFill>
                <a:latin typeface="Arial" pitchFamily="34" charset="0"/>
                <a:cs typeface="Arial" pitchFamily="34" charset="0"/>
              </a:rPr>
              <a:t>© 2012 Cisco and/or its affiliates. All rights reserved.</a:t>
            </a:r>
            <a:endParaRPr lang="en-US" sz="500" dirty="0">
              <a:solidFill>
                <a:srgbClr val="435153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558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831975"/>
            <a:ext cx="11499850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1200"/>
              </a:spcBef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73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/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-12581" y="4051005"/>
            <a:ext cx="12188888" cy="2094614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30000"/>
                </a:schemeClr>
              </a:gs>
              <a:gs pos="100000">
                <a:srgbClr val="FFFFFF">
                  <a:shade val="100000"/>
                  <a:satMod val="115000"/>
                  <a:alpha val="8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81721" y="5215082"/>
            <a:ext cx="10360501" cy="646331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lang="en-US" sz="5400" b="1" kern="1200" dirty="0" smtClean="0">
                <a:gradFill>
                  <a:gsLst>
                    <a:gs pos="0">
                      <a:schemeClr val="tx2"/>
                    </a:gs>
                    <a:gs pos="100000">
                      <a:schemeClr val="tx2">
                        <a:lumMod val="70000"/>
                        <a:lumOff val="30000"/>
                      </a:schemeClr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1"/>
          <p:cNvSpPr/>
          <p:nvPr userDrawn="1"/>
        </p:nvSpPr>
        <p:spPr bwMode="auto">
          <a:xfrm rot="10800000">
            <a:off x="-87010" y="6590512"/>
            <a:ext cx="3819037" cy="128424"/>
          </a:xfrm>
          <a:custGeom>
            <a:avLst/>
            <a:gdLst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46674 w 10946674"/>
              <a:gd name="connsiteY2" fmla="*/ 130629 h 130629"/>
              <a:gd name="connsiteX3" fmla="*/ 0 w 10946674"/>
              <a:gd name="connsiteY3" fmla="*/ 130629 h 130629"/>
              <a:gd name="connsiteX4" fmla="*/ 0 w 10946674"/>
              <a:gd name="connsiteY4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548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929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1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46674" h="130629">
                <a:moveTo>
                  <a:pt x="0" y="0"/>
                </a:moveTo>
                <a:lnTo>
                  <a:pt x="10946674" y="0"/>
                </a:lnTo>
                <a:cubicBezTo>
                  <a:pt x="10928776" y="21857"/>
                  <a:pt x="10921361" y="43027"/>
                  <a:pt x="10920720" y="64884"/>
                </a:cubicBezTo>
                <a:cubicBezTo>
                  <a:pt x="10925102" y="103399"/>
                  <a:pt x="10925463" y="108943"/>
                  <a:pt x="10946674" y="130629"/>
                </a:cubicBezTo>
                <a:lnTo>
                  <a:pt x="0" y="13062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 userDrawn="1"/>
        </p:nvSpPr>
        <p:spPr bwMode="black">
          <a:xfrm>
            <a:off x="327821" y="6570506"/>
            <a:ext cx="4559499" cy="1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5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2012 Cisco and/or its affiliates. All rights reserved.</a:t>
            </a:r>
            <a:endParaRPr lang="en-US" sz="5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25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508125"/>
            <a:ext cx="11499850" cy="4525963"/>
          </a:xfrm>
          <a:prstGeom prst="rect">
            <a:avLst/>
          </a:prstGeom>
        </p:spPr>
        <p:txBody>
          <a:bodyPr/>
          <a:lstStyle>
            <a:lvl1pPr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107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Two Conten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6863" y="1831975"/>
            <a:ext cx="5582942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1200"/>
              </a:spcBef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6094413" y="1831975"/>
            <a:ext cx="5582942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1200"/>
              </a:spcBef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32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503152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4" y="1508125"/>
            <a:ext cx="5694362" cy="4525963"/>
          </a:xfrm>
          <a:prstGeom prst="rect">
            <a:avLst/>
          </a:prstGeom>
        </p:spPr>
        <p:txBody>
          <a:bodyPr/>
          <a:lstStyle>
            <a:lvl1pPr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094413" y="1508125"/>
            <a:ext cx="5694362" cy="4525963"/>
          </a:xfrm>
          <a:prstGeom prst="rect">
            <a:avLst/>
          </a:prstGeom>
        </p:spPr>
        <p:txBody>
          <a:bodyPr/>
          <a:lstStyle>
            <a:lvl1pPr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396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64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92113" y="1831975"/>
            <a:ext cx="11404600" cy="4368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6863" y="6172200"/>
            <a:ext cx="11499850" cy="34607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lang="en-US" sz="1000" kern="12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89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64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92113" y="1499191"/>
            <a:ext cx="11404600" cy="470158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6863" y="6172200"/>
            <a:ext cx="11499850" cy="34607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lang="en-US" sz="1000" kern="12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9121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53181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134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64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(With Bor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92113" y="393700"/>
            <a:ext cx="11404600" cy="60547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19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(Full-Ble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448425"/>
            <a:ext cx="121888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88825" cy="6858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58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29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 bwMode="black">
          <a:xfrm>
            <a:off x="914162" y="3749658"/>
            <a:ext cx="10360501" cy="1362075"/>
          </a:xfrm>
        </p:spPr>
        <p:txBody>
          <a:bodyPr anchor="b"/>
          <a:lstStyle>
            <a:lvl1pPr algn="l">
              <a:lnSpc>
                <a:spcPct val="90000"/>
              </a:lnSpc>
              <a:defRPr lang="en-US" sz="5400" b="1" kern="1200" spc="-30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 bwMode="black">
          <a:xfrm>
            <a:off x="914162" y="5434415"/>
            <a:ext cx="5694362" cy="34607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dirty="0" smtClean="0"/>
              <a:t>—Click to edit Master text styles</a:t>
            </a:r>
          </a:p>
        </p:txBody>
      </p:sp>
      <p:sp>
        <p:nvSpPr>
          <p:cNvPr id="12" name="Rectangle 1"/>
          <p:cNvSpPr/>
          <p:nvPr userDrawn="1"/>
        </p:nvSpPr>
        <p:spPr bwMode="auto">
          <a:xfrm rot="10800000">
            <a:off x="-87010" y="6590512"/>
            <a:ext cx="3819037" cy="128424"/>
          </a:xfrm>
          <a:custGeom>
            <a:avLst/>
            <a:gdLst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46674 w 10946674"/>
              <a:gd name="connsiteY2" fmla="*/ 130629 h 130629"/>
              <a:gd name="connsiteX3" fmla="*/ 0 w 10946674"/>
              <a:gd name="connsiteY3" fmla="*/ 130629 h 130629"/>
              <a:gd name="connsiteX4" fmla="*/ 0 w 10946674"/>
              <a:gd name="connsiteY4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548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929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1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46674" h="130629">
                <a:moveTo>
                  <a:pt x="0" y="0"/>
                </a:moveTo>
                <a:lnTo>
                  <a:pt x="10946674" y="0"/>
                </a:lnTo>
                <a:cubicBezTo>
                  <a:pt x="10928776" y="21857"/>
                  <a:pt x="10921361" y="43027"/>
                  <a:pt x="10920720" y="64884"/>
                </a:cubicBezTo>
                <a:cubicBezTo>
                  <a:pt x="10925102" y="103399"/>
                  <a:pt x="10925463" y="108943"/>
                  <a:pt x="10946674" y="130629"/>
                </a:cubicBezTo>
                <a:lnTo>
                  <a:pt x="0" y="13062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black">
          <a:xfrm>
            <a:off x="327821" y="6570506"/>
            <a:ext cx="4559499" cy="1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5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© 2012 Cisco and/or its affiliates. All rights reserved.</a:t>
            </a:r>
            <a:endParaRPr lang="en-US" sz="5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29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(Tru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white">
          <a:xfrm>
            <a:off x="0" y="6448425"/>
            <a:ext cx="12188825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17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4" name="Rectangle 3"/>
          <p:cNvSpPr>
            <a:spLocks noChangeArrowheads="1"/>
          </p:cNvSpPr>
          <p:nvPr userDrawn="1"/>
        </p:nvSpPr>
        <p:spPr bwMode="black">
          <a:xfrm>
            <a:off x="5887334" y="5844550"/>
            <a:ext cx="41443" cy="15701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5" name="Freeform 4"/>
          <p:cNvSpPr>
            <a:spLocks/>
          </p:cNvSpPr>
          <p:nvPr userDrawn="1"/>
        </p:nvSpPr>
        <p:spPr bwMode="black">
          <a:xfrm>
            <a:off x="6128762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black">
          <a:xfrm>
            <a:off x="5713853" y="5840202"/>
            <a:ext cx="119991" cy="165712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 userDrawn="1"/>
        </p:nvSpPr>
        <p:spPr bwMode="black">
          <a:xfrm>
            <a:off x="6292123" y="5840202"/>
            <a:ext cx="164807" cy="165712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8" name="Freeform 7"/>
          <p:cNvSpPr>
            <a:spLocks/>
          </p:cNvSpPr>
          <p:nvPr userDrawn="1"/>
        </p:nvSpPr>
        <p:spPr bwMode="black">
          <a:xfrm>
            <a:off x="5982266" y="5840202"/>
            <a:ext cx="107462" cy="165712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9" name="Freeform 8"/>
          <p:cNvSpPr>
            <a:spLocks/>
          </p:cNvSpPr>
          <p:nvPr userDrawn="1"/>
        </p:nvSpPr>
        <p:spPr bwMode="black">
          <a:xfrm>
            <a:off x="5631449" y="5654198"/>
            <a:ext cx="39033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0" name="Freeform 9"/>
          <p:cNvSpPr>
            <a:spLocks/>
          </p:cNvSpPr>
          <p:nvPr userDrawn="1"/>
        </p:nvSpPr>
        <p:spPr bwMode="black">
          <a:xfrm>
            <a:off x="5740838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black">
          <a:xfrm>
            <a:off x="5848301" y="5525687"/>
            <a:ext cx="39033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2" name="Freeform 11"/>
          <p:cNvSpPr>
            <a:spLocks/>
          </p:cNvSpPr>
          <p:nvPr userDrawn="1"/>
        </p:nvSpPr>
        <p:spPr bwMode="black">
          <a:xfrm>
            <a:off x="5957690" y="5600088"/>
            <a:ext cx="39033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3" name="Freeform 12"/>
          <p:cNvSpPr>
            <a:spLocks/>
          </p:cNvSpPr>
          <p:nvPr userDrawn="1"/>
        </p:nvSpPr>
        <p:spPr bwMode="black">
          <a:xfrm>
            <a:off x="6064670" y="5654198"/>
            <a:ext cx="41443" cy="80682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4" name="Freeform 13"/>
          <p:cNvSpPr>
            <a:spLocks/>
          </p:cNvSpPr>
          <p:nvPr userDrawn="1"/>
        </p:nvSpPr>
        <p:spPr bwMode="black">
          <a:xfrm>
            <a:off x="6174060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black">
          <a:xfrm>
            <a:off x="6283450" y="5525687"/>
            <a:ext cx="39515" cy="24832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6" name="Freeform 15"/>
          <p:cNvSpPr>
            <a:spLocks/>
          </p:cNvSpPr>
          <p:nvPr userDrawn="1"/>
        </p:nvSpPr>
        <p:spPr bwMode="black">
          <a:xfrm>
            <a:off x="6390911" y="5600088"/>
            <a:ext cx="39515" cy="1347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7" name="Freeform 16"/>
          <p:cNvSpPr>
            <a:spLocks/>
          </p:cNvSpPr>
          <p:nvPr userDrawn="1"/>
        </p:nvSpPr>
        <p:spPr bwMode="black">
          <a:xfrm>
            <a:off x="6500301" y="5654198"/>
            <a:ext cx="39515" cy="8068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035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1391E-6 L -5.55556E-7 0.02314 " pathEditMode="relative" rAng="0" ptsTypes="AA">
                                      <p:cBhvr>
                                        <p:cTn id="33" dur="7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93242E-6 L 4.72222E-6 0.02962 " pathEditMode="relative" rAng="0" ptsTypes="AA">
                                      <p:cBhvr>
                                        <p:cTn id="35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91391E-6 L 0 0.02314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93242E-6 L -4.72222E-6 0.02962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5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91391E-6 L 4.16667E-6 0.02314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36056E-6 L 2.77778E-7 -0.02338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36056E-6 L -8.33333E-7 -0.02338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36056E-6 L 4.44444E-6 -0.02338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36056E-6 L 3.33333E-6 -0.02338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white">
          <a:xfrm>
            <a:off x="1460" y="0"/>
            <a:ext cx="12185903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903475" y="3060488"/>
            <a:ext cx="29787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Thank you.</a:t>
            </a:r>
            <a:endParaRPr lang="en-US" sz="44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black">
          <a:xfrm>
            <a:off x="8253332" y="3708603"/>
            <a:ext cx="116616" cy="4418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black">
          <a:xfrm>
            <a:off x="8932685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1" y="80"/>
              </a:cxn>
              <a:cxn ang="0">
                <a:pos x="0" y="40"/>
              </a:cxn>
              <a:cxn ang="0">
                <a:pos x="41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8" y="23"/>
                  <a:pt x="51" y="20"/>
                  <a:pt x="42" y="20"/>
                </a:cubicBezTo>
                <a:cubicBezTo>
                  <a:pt x="30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1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1" y="0"/>
                </a:cubicBezTo>
                <a:cubicBezTo>
                  <a:pt x="50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7" name="Freeform 6"/>
          <p:cNvSpPr>
            <a:spLocks/>
          </p:cNvSpPr>
          <p:nvPr userDrawn="1"/>
        </p:nvSpPr>
        <p:spPr bwMode="black">
          <a:xfrm>
            <a:off x="7765174" y="3697605"/>
            <a:ext cx="337642" cy="466297"/>
          </a:xfrm>
          <a:custGeom>
            <a:avLst/>
            <a:gdLst/>
            <a:ahLst/>
            <a:cxnLst>
              <a:cxn ang="0">
                <a:pos x="58" y="24"/>
              </a:cxn>
              <a:cxn ang="0">
                <a:pos x="42" y="20"/>
              </a:cxn>
              <a:cxn ang="0">
                <a:pos x="21" y="40"/>
              </a:cxn>
              <a:cxn ang="0">
                <a:pos x="42" y="60"/>
              </a:cxn>
              <a:cxn ang="0">
                <a:pos x="58" y="56"/>
              </a:cxn>
              <a:cxn ang="0">
                <a:pos x="58" y="77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58" y="3"/>
              </a:cxn>
              <a:cxn ang="0">
                <a:pos x="58" y="24"/>
              </a:cxn>
            </a:cxnLst>
            <a:rect l="0" t="0" r="r" b="b"/>
            <a:pathLst>
              <a:path w="58" h="80">
                <a:moveTo>
                  <a:pt x="58" y="24"/>
                </a:moveTo>
                <a:cubicBezTo>
                  <a:pt x="57" y="23"/>
                  <a:pt x="51" y="20"/>
                  <a:pt x="42" y="20"/>
                </a:cubicBezTo>
                <a:cubicBezTo>
                  <a:pt x="29" y="20"/>
                  <a:pt x="21" y="28"/>
                  <a:pt x="21" y="40"/>
                </a:cubicBezTo>
                <a:cubicBezTo>
                  <a:pt x="21" y="51"/>
                  <a:pt x="29" y="60"/>
                  <a:pt x="42" y="60"/>
                </a:cubicBezTo>
                <a:cubicBezTo>
                  <a:pt x="51" y="60"/>
                  <a:pt x="57" y="57"/>
                  <a:pt x="58" y="56"/>
                </a:cubicBezTo>
                <a:cubicBezTo>
                  <a:pt x="58" y="77"/>
                  <a:pt x="58" y="77"/>
                  <a:pt x="58" y="77"/>
                </a:cubicBezTo>
                <a:cubicBezTo>
                  <a:pt x="56" y="78"/>
                  <a:pt x="49" y="80"/>
                  <a:pt x="40" y="80"/>
                </a:cubicBezTo>
                <a:cubicBezTo>
                  <a:pt x="19" y="80"/>
                  <a:pt x="0" y="65"/>
                  <a:pt x="0" y="40"/>
                </a:cubicBezTo>
                <a:cubicBezTo>
                  <a:pt x="0" y="17"/>
                  <a:pt x="17" y="0"/>
                  <a:pt x="40" y="0"/>
                </a:cubicBezTo>
                <a:cubicBezTo>
                  <a:pt x="49" y="0"/>
                  <a:pt x="56" y="3"/>
                  <a:pt x="58" y="3"/>
                </a:cubicBezTo>
                <a:lnTo>
                  <a:pt x="58" y="2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8" name="Freeform 7"/>
          <p:cNvSpPr>
            <a:spLocks noEditPoints="1"/>
          </p:cNvSpPr>
          <p:nvPr userDrawn="1"/>
        </p:nvSpPr>
        <p:spPr bwMode="black">
          <a:xfrm>
            <a:off x="9392366" y="3697605"/>
            <a:ext cx="463750" cy="466297"/>
          </a:xfrm>
          <a:custGeom>
            <a:avLst/>
            <a:gdLst/>
            <a:ahLst/>
            <a:cxnLst>
              <a:cxn ang="0">
                <a:pos x="80" y="40"/>
              </a:cxn>
              <a:cxn ang="0">
                <a:pos x="40" y="80"/>
              </a:cxn>
              <a:cxn ang="0">
                <a:pos x="0" y="40"/>
              </a:cxn>
              <a:cxn ang="0">
                <a:pos x="40" y="0"/>
              </a:cxn>
              <a:cxn ang="0">
                <a:pos x="80" y="40"/>
              </a:cxn>
              <a:cxn ang="0">
                <a:pos x="40" y="20"/>
              </a:cxn>
              <a:cxn ang="0">
                <a:pos x="20" y="40"/>
              </a:cxn>
              <a:cxn ang="0">
                <a:pos x="40" y="60"/>
              </a:cxn>
              <a:cxn ang="0">
                <a:pos x="60" y="40"/>
              </a:cxn>
              <a:cxn ang="0">
                <a:pos x="40" y="20"/>
              </a:cxn>
            </a:cxnLst>
            <a:rect l="0" t="0" r="r" b="b"/>
            <a:pathLst>
              <a:path w="80" h="80">
                <a:moveTo>
                  <a:pt x="80" y="40"/>
                </a:moveTo>
                <a:cubicBezTo>
                  <a:pt x="80" y="62"/>
                  <a:pt x="64" y="80"/>
                  <a:pt x="40" y="80"/>
                </a:cubicBezTo>
                <a:cubicBezTo>
                  <a:pt x="16" y="80"/>
                  <a:pt x="0" y="62"/>
                  <a:pt x="0" y="40"/>
                </a:cubicBezTo>
                <a:cubicBezTo>
                  <a:pt x="0" y="18"/>
                  <a:pt x="16" y="0"/>
                  <a:pt x="40" y="0"/>
                </a:cubicBezTo>
                <a:cubicBezTo>
                  <a:pt x="64" y="0"/>
                  <a:pt x="80" y="18"/>
                  <a:pt x="80" y="40"/>
                </a:cubicBezTo>
                <a:moveTo>
                  <a:pt x="40" y="20"/>
                </a:moveTo>
                <a:cubicBezTo>
                  <a:pt x="29" y="20"/>
                  <a:pt x="20" y="29"/>
                  <a:pt x="20" y="40"/>
                </a:cubicBezTo>
                <a:cubicBezTo>
                  <a:pt x="20" y="51"/>
                  <a:pt x="29" y="60"/>
                  <a:pt x="40" y="60"/>
                </a:cubicBezTo>
                <a:cubicBezTo>
                  <a:pt x="51" y="60"/>
                  <a:pt x="60" y="51"/>
                  <a:pt x="60" y="40"/>
                </a:cubicBezTo>
                <a:cubicBezTo>
                  <a:pt x="60" y="29"/>
                  <a:pt x="51" y="20"/>
                  <a:pt x="40" y="2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9" name="Freeform 8"/>
          <p:cNvSpPr>
            <a:spLocks/>
          </p:cNvSpPr>
          <p:nvPr userDrawn="1"/>
        </p:nvSpPr>
        <p:spPr bwMode="black">
          <a:xfrm>
            <a:off x="8520460" y="3697605"/>
            <a:ext cx="302387" cy="466297"/>
          </a:xfrm>
          <a:custGeom>
            <a:avLst/>
            <a:gdLst/>
            <a:ahLst/>
            <a:cxnLst>
              <a:cxn ang="0">
                <a:pos x="47" y="19"/>
              </a:cxn>
              <a:cxn ang="0">
                <a:pos x="32" y="17"/>
              </a:cxn>
              <a:cxn ang="0">
                <a:pos x="20" y="23"/>
              </a:cxn>
              <a:cxn ang="0">
                <a:pos x="29" y="30"/>
              </a:cxn>
              <a:cxn ang="0">
                <a:pos x="34" y="32"/>
              </a:cxn>
              <a:cxn ang="0">
                <a:pos x="52" y="54"/>
              </a:cxn>
              <a:cxn ang="0">
                <a:pos x="21" y="80"/>
              </a:cxn>
              <a:cxn ang="0">
                <a:pos x="0" y="77"/>
              </a:cxn>
              <a:cxn ang="0">
                <a:pos x="0" y="60"/>
              </a:cxn>
              <a:cxn ang="0">
                <a:pos x="18" y="63"/>
              </a:cxn>
              <a:cxn ang="0">
                <a:pos x="32" y="56"/>
              </a:cxn>
              <a:cxn ang="0">
                <a:pos x="23" y="48"/>
              </a:cxn>
              <a:cxn ang="0">
                <a:pos x="19" y="47"/>
              </a:cxn>
              <a:cxn ang="0">
                <a:pos x="0" y="24"/>
              </a:cxn>
              <a:cxn ang="0">
                <a:pos x="28" y="0"/>
              </a:cxn>
              <a:cxn ang="0">
                <a:pos x="47" y="3"/>
              </a:cxn>
              <a:cxn ang="0">
                <a:pos x="47" y="19"/>
              </a:cxn>
            </a:cxnLst>
            <a:rect l="0" t="0" r="r" b="b"/>
            <a:pathLst>
              <a:path w="52" h="80">
                <a:moveTo>
                  <a:pt x="47" y="19"/>
                </a:moveTo>
                <a:cubicBezTo>
                  <a:pt x="47" y="19"/>
                  <a:pt x="38" y="17"/>
                  <a:pt x="32" y="17"/>
                </a:cubicBezTo>
                <a:cubicBezTo>
                  <a:pt x="24" y="17"/>
                  <a:pt x="20" y="19"/>
                  <a:pt x="20" y="23"/>
                </a:cubicBezTo>
                <a:cubicBezTo>
                  <a:pt x="20" y="28"/>
                  <a:pt x="26" y="29"/>
                  <a:pt x="29" y="30"/>
                </a:cubicBezTo>
                <a:cubicBezTo>
                  <a:pt x="34" y="32"/>
                  <a:pt x="34" y="32"/>
                  <a:pt x="34" y="32"/>
                </a:cubicBezTo>
                <a:cubicBezTo>
                  <a:pt x="47" y="36"/>
                  <a:pt x="52" y="45"/>
                  <a:pt x="52" y="54"/>
                </a:cubicBezTo>
                <a:cubicBezTo>
                  <a:pt x="52" y="73"/>
                  <a:pt x="35" y="80"/>
                  <a:pt x="21" y="80"/>
                </a:cubicBezTo>
                <a:cubicBezTo>
                  <a:pt x="10" y="80"/>
                  <a:pt x="1" y="78"/>
                  <a:pt x="0" y="77"/>
                </a:cubicBezTo>
                <a:cubicBezTo>
                  <a:pt x="0" y="60"/>
                  <a:pt x="0" y="60"/>
                  <a:pt x="0" y="60"/>
                </a:cubicBezTo>
                <a:cubicBezTo>
                  <a:pt x="2" y="60"/>
                  <a:pt x="10" y="63"/>
                  <a:pt x="18" y="63"/>
                </a:cubicBezTo>
                <a:cubicBezTo>
                  <a:pt x="28" y="63"/>
                  <a:pt x="32" y="60"/>
                  <a:pt x="32" y="56"/>
                </a:cubicBezTo>
                <a:cubicBezTo>
                  <a:pt x="32" y="52"/>
                  <a:pt x="28" y="49"/>
                  <a:pt x="23" y="48"/>
                </a:cubicBezTo>
                <a:cubicBezTo>
                  <a:pt x="22" y="48"/>
                  <a:pt x="21" y="47"/>
                  <a:pt x="19" y="47"/>
                </a:cubicBezTo>
                <a:cubicBezTo>
                  <a:pt x="9" y="43"/>
                  <a:pt x="0" y="37"/>
                  <a:pt x="0" y="24"/>
                </a:cubicBezTo>
                <a:cubicBezTo>
                  <a:pt x="0" y="10"/>
                  <a:pt x="10" y="0"/>
                  <a:pt x="28" y="0"/>
                </a:cubicBezTo>
                <a:cubicBezTo>
                  <a:pt x="37" y="0"/>
                  <a:pt x="46" y="3"/>
                  <a:pt x="47" y="3"/>
                </a:cubicBezTo>
                <a:lnTo>
                  <a:pt x="47" y="1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0" name="Freeform 9"/>
          <p:cNvSpPr>
            <a:spLocks/>
          </p:cNvSpPr>
          <p:nvPr userDrawn="1"/>
        </p:nvSpPr>
        <p:spPr bwMode="black">
          <a:xfrm>
            <a:off x="7533298" y="3082440"/>
            <a:ext cx="109835" cy="227032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10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1" name="Freeform 10"/>
          <p:cNvSpPr>
            <a:spLocks/>
          </p:cNvSpPr>
          <p:nvPr userDrawn="1"/>
        </p:nvSpPr>
        <p:spPr bwMode="black">
          <a:xfrm>
            <a:off x="7841107" y="2930180"/>
            <a:ext cx="109835" cy="379291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4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4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2" name="Freeform 11"/>
          <p:cNvSpPr>
            <a:spLocks/>
          </p:cNvSpPr>
          <p:nvPr userDrawn="1"/>
        </p:nvSpPr>
        <p:spPr bwMode="black">
          <a:xfrm>
            <a:off x="8143497" y="2720822"/>
            <a:ext cx="109835" cy="698767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111"/>
              </a:cxn>
              <a:cxn ang="0">
                <a:pos x="10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5" y="120"/>
                  <a:pt x="10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3" name="Freeform 12"/>
          <p:cNvSpPr>
            <a:spLocks/>
          </p:cNvSpPr>
          <p:nvPr userDrawn="1"/>
        </p:nvSpPr>
        <p:spPr bwMode="black">
          <a:xfrm>
            <a:off x="8451306" y="2930181"/>
            <a:ext cx="109835" cy="379292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56"/>
              </a:cxn>
              <a:cxn ang="0">
                <a:pos x="9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9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4" name="Freeform 13"/>
          <p:cNvSpPr>
            <a:spLocks/>
          </p:cNvSpPr>
          <p:nvPr userDrawn="1"/>
        </p:nvSpPr>
        <p:spPr bwMode="black">
          <a:xfrm>
            <a:off x="8752337" y="3082440"/>
            <a:ext cx="116616" cy="227031"/>
          </a:xfrm>
          <a:custGeom>
            <a:avLst/>
            <a:gdLst/>
            <a:ahLst/>
            <a:cxnLst>
              <a:cxn ang="0">
                <a:pos x="20" y="10"/>
              </a:cxn>
              <a:cxn ang="0">
                <a:pos x="10" y="0"/>
              </a:cxn>
              <a:cxn ang="0">
                <a:pos x="0" y="10"/>
              </a:cxn>
              <a:cxn ang="0">
                <a:pos x="0" y="30"/>
              </a:cxn>
              <a:cxn ang="0">
                <a:pos x="10" y="39"/>
              </a:cxn>
              <a:cxn ang="0">
                <a:pos x="20" y="30"/>
              </a:cxn>
              <a:cxn ang="0">
                <a:pos x="20" y="10"/>
              </a:cxn>
            </a:cxnLst>
            <a:rect l="0" t="0" r="r" b="b"/>
            <a:pathLst>
              <a:path w="20" h="39">
                <a:moveTo>
                  <a:pt x="20" y="10"/>
                </a:moveTo>
                <a:cubicBezTo>
                  <a:pt x="20" y="4"/>
                  <a:pt x="15" y="0"/>
                  <a:pt x="10" y="0"/>
                </a:cubicBezTo>
                <a:cubicBezTo>
                  <a:pt x="5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5" y="39"/>
                  <a:pt x="10" y="39"/>
                </a:cubicBezTo>
                <a:cubicBezTo>
                  <a:pt x="15" y="39"/>
                  <a:pt x="20" y="35"/>
                  <a:pt x="20" y="30"/>
                </a:cubicBezTo>
                <a:lnTo>
                  <a:pt x="20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black">
          <a:xfrm>
            <a:off x="9060149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4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6" name="Freeform 15"/>
          <p:cNvSpPr>
            <a:spLocks/>
          </p:cNvSpPr>
          <p:nvPr userDrawn="1"/>
        </p:nvSpPr>
        <p:spPr bwMode="black">
          <a:xfrm>
            <a:off x="9367961" y="2720823"/>
            <a:ext cx="111191" cy="698766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9" y="0"/>
              </a:cxn>
              <a:cxn ang="0">
                <a:pos x="0" y="9"/>
              </a:cxn>
              <a:cxn ang="0">
                <a:pos x="0" y="111"/>
              </a:cxn>
              <a:cxn ang="0">
                <a:pos x="9" y="120"/>
              </a:cxn>
              <a:cxn ang="0">
                <a:pos x="19" y="111"/>
              </a:cxn>
              <a:cxn ang="0">
                <a:pos x="19" y="9"/>
              </a:cxn>
            </a:cxnLst>
            <a:rect l="0" t="0" r="r" b="b"/>
            <a:pathLst>
              <a:path w="19" h="120">
                <a:moveTo>
                  <a:pt x="19" y="9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111"/>
                  <a:pt x="0" y="111"/>
                  <a:pt x="0" y="111"/>
                </a:cubicBezTo>
                <a:cubicBezTo>
                  <a:pt x="0" y="116"/>
                  <a:pt x="4" y="120"/>
                  <a:pt x="9" y="120"/>
                </a:cubicBezTo>
                <a:cubicBezTo>
                  <a:pt x="15" y="120"/>
                  <a:pt x="19" y="116"/>
                  <a:pt x="19" y="111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7" name="Freeform 16"/>
          <p:cNvSpPr>
            <a:spLocks/>
          </p:cNvSpPr>
          <p:nvPr userDrawn="1"/>
        </p:nvSpPr>
        <p:spPr bwMode="black">
          <a:xfrm>
            <a:off x="9670345" y="2930181"/>
            <a:ext cx="111191" cy="379290"/>
          </a:xfrm>
          <a:custGeom>
            <a:avLst/>
            <a:gdLst/>
            <a:ahLst/>
            <a:cxnLst>
              <a:cxn ang="0">
                <a:pos x="19" y="9"/>
              </a:cxn>
              <a:cxn ang="0">
                <a:pos x="10" y="0"/>
              </a:cxn>
              <a:cxn ang="0">
                <a:pos x="0" y="9"/>
              </a:cxn>
              <a:cxn ang="0">
                <a:pos x="0" y="56"/>
              </a:cxn>
              <a:cxn ang="0">
                <a:pos x="10" y="65"/>
              </a:cxn>
              <a:cxn ang="0">
                <a:pos x="19" y="56"/>
              </a:cxn>
              <a:cxn ang="0">
                <a:pos x="19" y="9"/>
              </a:cxn>
            </a:cxnLst>
            <a:rect l="0" t="0" r="r" b="b"/>
            <a:pathLst>
              <a:path w="19" h="65">
                <a:moveTo>
                  <a:pt x="19" y="9"/>
                </a:moveTo>
                <a:cubicBezTo>
                  <a:pt x="19" y="4"/>
                  <a:pt x="15" y="0"/>
                  <a:pt x="10" y="0"/>
                </a:cubicBezTo>
                <a:cubicBezTo>
                  <a:pt x="5" y="0"/>
                  <a:pt x="0" y="4"/>
                  <a:pt x="0" y="9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1"/>
                  <a:pt x="5" y="65"/>
                  <a:pt x="10" y="65"/>
                </a:cubicBezTo>
                <a:cubicBezTo>
                  <a:pt x="15" y="65"/>
                  <a:pt x="19" y="61"/>
                  <a:pt x="19" y="56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  <p:sp>
        <p:nvSpPr>
          <p:cNvPr id="18" name="Freeform 17"/>
          <p:cNvSpPr>
            <a:spLocks/>
          </p:cNvSpPr>
          <p:nvPr userDrawn="1"/>
        </p:nvSpPr>
        <p:spPr bwMode="black">
          <a:xfrm>
            <a:off x="9978157" y="3082440"/>
            <a:ext cx="111191" cy="227031"/>
          </a:xfrm>
          <a:custGeom>
            <a:avLst/>
            <a:gdLst/>
            <a:ahLst/>
            <a:cxnLst>
              <a:cxn ang="0">
                <a:pos x="19" y="10"/>
              </a:cxn>
              <a:cxn ang="0">
                <a:pos x="9" y="0"/>
              </a:cxn>
              <a:cxn ang="0">
                <a:pos x="0" y="10"/>
              </a:cxn>
              <a:cxn ang="0">
                <a:pos x="0" y="30"/>
              </a:cxn>
              <a:cxn ang="0">
                <a:pos x="9" y="39"/>
              </a:cxn>
              <a:cxn ang="0">
                <a:pos x="19" y="30"/>
              </a:cxn>
              <a:cxn ang="0">
                <a:pos x="19" y="10"/>
              </a:cxn>
            </a:cxnLst>
            <a:rect l="0" t="0" r="r" b="b"/>
            <a:pathLst>
              <a:path w="19" h="39">
                <a:moveTo>
                  <a:pt x="19" y="10"/>
                </a:moveTo>
                <a:cubicBezTo>
                  <a:pt x="19" y="4"/>
                  <a:pt x="15" y="0"/>
                  <a:pt x="9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5"/>
                  <a:pt x="4" y="39"/>
                  <a:pt x="9" y="39"/>
                </a:cubicBezTo>
                <a:cubicBezTo>
                  <a:pt x="15" y="39"/>
                  <a:pt x="19" y="35"/>
                  <a:pt x="19" y="30"/>
                </a:cubicBezTo>
                <a:lnTo>
                  <a:pt x="19" y="1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rgbClr val="0096D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20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-4.72222E-6 0.09143 " pathEditMode="relative" rAng="0" ptsTypes="AA">
                                      <p:cBhvr>
                                        <p:cTn id="37" dur="7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6 L 5E-6 0.11157 " pathEditMode="relative" rAng="0" ptsTypes="AA">
                                      <p:cBhvr>
                                        <p:cTn id="39" dur="7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4.72222E-6 0.09143 " pathEditMode="relative" rAng="0" ptsTypes="AA">
                                      <p:cBhvr>
                                        <p:cTn id="41" dur="7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-2.77778E-6 0.11157 " pathEditMode="relative" rAng="0" ptsTypes="AA">
                                      <p:cBhvr>
                                        <p:cTn id="43" dur="7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5.55556E-7 0.09143 " pathEditMode="relative" rAng="0" ptsTypes="AA">
                                      <p:cBhvr>
                                        <p:cTn id="45" dur="7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4.72222E-6 -0.10764 " pathEditMode="relative" rAng="0" ptsTypes="AA">
                                      <p:cBhvr>
                                        <p:cTn id="47" dur="7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4.44444E-6 -0.10764 " pathEditMode="relative" rAng="0" ptsTypes="AA">
                                      <p:cBhvr>
                                        <p:cTn id="49" dur="7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33333E-6 L -2.22222E-6 -0.10764 " pathEditMode="relative" rAng="0" ptsTypes="AA">
                                      <p:cBhvr>
                                        <p:cTn id="51" dur="7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33333E-6 L 1.11111E-6 -0.10764 " pathEditMode="relative" rAng="0" ptsTypes="AA">
                                      <p:cBhvr>
                                        <p:cTn id="53" dur="7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831975"/>
            <a:ext cx="11499850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1200"/>
              </a:spcBef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503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3" y="1508125"/>
            <a:ext cx="11499850" cy="4525963"/>
          </a:xfrm>
          <a:prstGeom prst="rect">
            <a:avLst/>
          </a:prstGeom>
        </p:spPr>
        <p:txBody>
          <a:bodyPr/>
          <a:lstStyle>
            <a:lvl1pPr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Two Conten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6863" y="1831975"/>
            <a:ext cx="5582942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1200"/>
              </a:spcBef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6094413" y="1831975"/>
            <a:ext cx="5582942" cy="4525963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1200"/>
              </a:spcBef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49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1503152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864" y="1508125"/>
            <a:ext cx="5694362" cy="4525963"/>
          </a:xfrm>
          <a:prstGeom prst="rect">
            <a:avLst/>
          </a:prstGeom>
        </p:spPr>
        <p:txBody>
          <a:bodyPr/>
          <a:lstStyle>
            <a:lvl1pPr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6094413" y="1508125"/>
            <a:ext cx="5694362" cy="4525963"/>
          </a:xfrm>
          <a:prstGeom prst="rect">
            <a:avLst/>
          </a:prstGeom>
        </p:spPr>
        <p:txBody>
          <a:bodyPr/>
          <a:lstStyle>
            <a:lvl1pPr>
              <a:defRPr lang="en-US" sz="2200" kern="1200" dirty="0" smtClean="0">
                <a:solidFill>
                  <a:schemeClr val="bg2"/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64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0"/>
          </p:nvPr>
        </p:nvSpPr>
        <p:spPr>
          <a:xfrm>
            <a:off x="296863" y="1300163"/>
            <a:ext cx="11499850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kumimoji="0" lang="en-US" sz="1800" b="1" i="0" u="none" strike="noStrike" kern="1200" cap="none" spc="-5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92113" y="1831975"/>
            <a:ext cx="11404600" cy="43688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6863" y="6172200"/>
            <a:ext cx="11499850" cy="34607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lang="en-US" sz="1000" kern="12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334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64" y="182563"/>
            <a:ext cx="11499850" cy="1143000"/>
          </a:xfrm>
        </p:spPr>
        <p:txBody>
          <a:bodyPr/>
          <a:lstStyle>
            <a:lvl1pPr>
              <a:defRPr lang="en-US" sz="3600" kern="1200" spc="-100" dirty="0" smtClean="0">
                <a:gradFill>
                  <a:gsLst>
                    <a:gs pos="100000">
                      <a:schemeClr val="accent1"/>
                    </a:gs>
                    <a:gs pos="17000">
                      <a:schemeClr val="bg2"/>
                    </a:gs>
                  </a:gsLst>
                  <a:lin ang="2700000" scaled="1"/>
                </a:gra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/>
          </p:nvPr>
        </p:nvSpPr>
        <p:spPr>
          <a:xfrm>
            <a:off x="392113" y="1499191"/>
            <a:ext cx="11404600" cy="4701584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icon to add chart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96863" y="6172200"/>
            <a:ext cx="11499850" cy="34607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lang="en-US" sz="1000" kern="1200" dirty="0" smtClean="0">
                <a:solidFill>
                  <a:schemeClr val="bg1">
                    <a:lumMod val="50000"/>
                  </a:schemeClr>
                </a:solidFill>
                <a:latin typeface="Arial"/>
                <a:ea typeface="+mn-ea"/>
                <a:cs typeface="+mn-cs"/>
              </a:defRPr>
            </a:lvl1pPr>
            <a:lvl2pPr>
              <a:lnSpc>
                <a:spcPct val="75000"/>
              </a:lnSpc>
              <a:defRPr/>
            </a:lvl2pPr>
            <a:lvl3pPr>
              <a:lnSpc>
                <a:spcPct val="75000"/>
              </a:lnSpc>
              <a:defRPr/>
            </a:lvl3pPr>
            <a:lvl4pPr>
              <a:lnSpc>
                <a:spcPct val="75000"/>
              </a:lnSpc>
              <a:defRPr/>
            </a:lvl4pPr>
            <a:lvl5pPr>
              <a:lnSpc>
                <a:spcPct val="75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747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1"/>
          <p:cNvSpPr/>
          <p:nvPr/>
        </p:nvSpPr>
        <p:spPr bwMode="white">
          <a:xfrm>
            <a:off x="0" y="6590512"/>
            <a:ext cx="11839575" cy="128424"/>
          </a:xfrm>
          <a:custGeom>
            <a:avLst/>
            <a:gdLst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46674 w 10946674"/>
              <a:gd name="connsiteY2" fmla="*/ 130629 h 130629"/>
              <a:gd name="connsiteX3" fmla="*/ 0 w 10946674"/>
              <a:gd name="connsiteY3" fmla="*/ 130629 h 130629"/>
              <a:gd name="connsiteX4" fmla="*/ 0 w 10946674"/>
              <a:gd name="connsiteY4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548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929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1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46674" h="130629">
                <a:moveTo>
                  <a:pt x="0" y="0"/>
                </a:moveTo>
                <a:lnTo>
                  <a:pt x="10946674" y="0"/>
                </a:lnTo>
                <a:cubicBezTo>
                  <a:pt x="10928776" y="21857"/>
                  <a:pt x="10921361" y="43027"/>
                  <a:pt x="10920720" y="64884"/>
                </a:cubicBezTo>
                <a:cubicBezTo>
                  <a:pt x="10925102" y="103399"/>
                  <a:pt x="10925463" y="108943"/>
                  <a:pt x="10946674" y="130629"/>
                </a:cubicBezTo>
                <a:lnTo>
                  <a:pt x="0" y="13062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93000">
                <a:schemeClr val="bg1">
                  <a:lumMod val="85000"/>
                </a:schemeClr>
              </a:gs>
              <a:gs pos="37000">
                <a:schemeClr val="bg2">
                  <a:lumMod val="7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814388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black">
          <a:xfrm>
            <a:off x="327821" y="6570506"/>
            <a:ext cx="4559499" cy="1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algn="l" defTabSz="814388">
              <a:lnSpc>
                <a:spcPct val="100000"/>
              </a:lnSpc>
            </a:pPr>
            <a:r>
              <a:rPr lang="en-US" sz="5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© 2014 Cisco and/or its affiliates. All rights reserved.</a:t>
            </a:r>
            <a:endParaRPr lang="en-US" sz="5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796713" y="6570506"/>
            <a:ext cx="95250" cy="1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9" r:id="rId2"/>
    <p:sldLayoutId id="2147483670" r:id="rId3"/>
    <p:sldLayoutId id="2147483650" r:id="rId4"/>
    <p:sldLayoutId id="2147483656" r:id="rId5"/>
    <p:sldLayoutId id="2147483657" r:id="rId6"/>
    <p:sldLayoutId id="2147483658" r:id="rId7"/>
    <p:sldLayoutId id="2147483663" r:id="rId8"/>
    <p:sldLayoutId id="2147483671" r:id="rId9"/>
    <p:sldLayoutId id="2147483659" r:id="rId10"/>
    <p:sldLayoutId id="2147483660" r:id="rId11"/>
    <p:sldLayoutId id="2147483661" r:id="rId12"/>
    <p:sldLayoutId id="2147483662" r:id="rId13"/>
    <p:sldLayoutId id="2147483655" r:id="rId14"/>
    <p:sldLayoutId id="2147483672" r:id="rId1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lang="en-US" sz="3600" kern="1200" spc="-100" dirty="0" smtClean="0">
          <a:gradFill>
            <a:gsLst>
              <a:gs pos="100000">
                <a:schemeClr val="accent1"/>
              </a:gs>
              <a:gs pos="17000">
                <a:schemeClr val="bg2"/>
              </a:gs>
            </a:gsLst>
            <a:lin ang="2700000" scaled="1"/>
          </a:gradFill>
          <a:latin typeface="Arial" pitchFamily="34" charset="0"/>
          <a:ea typeface="+mn-ea"/>
          <a:cs typeface="Arial" pitchFamily="34" charset="0"/>
        </a:defRPr>
      </a:lvl1pPr>
    </p:titleStyle>
    <p:bodyStyle>
      <a:lvl1pPr marL="171450" indent="-1714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200" kern="1200" dirty="0" smtClean="0">
          <a:solidFill>
            <a:srgbClr val="005568"/>
          </a:solidFill>
          <a:latin typeface="Arial"/>
          <a:ea typeface="+mn-ea"/>
          <a:cs typeface="+mn-cs"/>
        </a:defRPr>
      </a:lvl1pPr>
      <a:lvl2pPr marL="342900" indent="0" algn="l" defTabSz="914400" rtl="0" eaLnBrk="1" latinLnBrk="0" hangingPunct="1">
        <a:spcBef>
          <a:spcPct val="20000"/>
        </a:spcBef>
        <a:buFontTx/>
        <a:buNone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2pPr>
      <a:lvl3pPr marL="685800" indent="0" algn="l" defTabSz="914400" rtl="0" eaLnBrk="1" latinLnBrk="0" hangingPunct="1">
        <a:spcBef>
          <a:spcPct val="20000"/>
        </a:spcBef>
        <a:buFontTx/>
        <a:buNone/>
        <a:defRPr lang="en-US" sz="16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3pPr>
      <a:lvl4pPr marL="1143000" indent="0" algn="l" defTabSz="914400" rtl="0" eaLnBrk="1" latinLnBrk="0" hangingPunct="1">
        <a:spcBef>
          <a:spcPct val="20000"/>
        </a:spcBef>
        <a:buFontTx/>
        <a:buNone/>
        <a:defRPr lang="en-US" sz="14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4pPr>
      <a:lvl5pPr marL="1600200" indent="0" algn="l" defTabSz="914400" rtl="0" eaLnBrk="1" latinLnBrk="0" hangingPunct="1">
        <a:spcBef>
          <a:spcPct val="20000"/>
        </a:spcBef>
        <a:buFontTx/>
        <a:buNone/>
        <a:defRPr lang="en-US" sz="14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6863" y="182563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Rectangle 1"/>
          <p:cNvSpPr/>
          <p:nvPr/>
        </p:nvSpPr>
        <p:spPr bwMode="white">
          <a:xfrm>
            <a:off x="0" y="6590512"/>
            <a:ext cx="11868150" cy="128424"/>
          </a:xfrm>
          <a:custGeom>
            <a:avLst/>
            <a:gdLst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46674 w 10946674"/>
              <a:gd name="connsiteY2" fmla="*/ 130629 h 130629"/>
              <a:gd name="connsiteX3" fmla="*/ 0 w 10946674"/>
              <a:gd name="connsiteY3" fmla="*/ 130629 h 130629"/>
              <a:gd name="connsiteX4" fmla="*/ 0 w 10946674"/>
              <a:gd name="connsiteY4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883042 w 10946674"/>
              <a:gd name="connsiteY2" fmla="*/ 6557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548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09291 w 10946674"/>
              <a:gd name="connsiteY2" fmla="*/ 59961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1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  <a:gd name="connsiteX0" fmla="*/ 0 w 10946674"/>
              <a:gd name="connsiteY0" fmla="*/ 0 h 130629"/>
              <a:gd name="connsiteX1" fmla="*/ 10946674 w 10946674"/>
              <a:gd name="connsiteY1" fmla="*/ 0 h 130629"/>
              <a:gd name="connsiteX2" fmla="*/ 10920720 w 10946674"/>
              <a:gd name="connsiteY2" fmla="*/ 64884 h 130629"/>
              <a:gd name="connsiteX3" fmla="*/ 10946674 w 10946674"/>
              <a:gd name="connsiteY3" fmla="*/ 130629 h 130629"/>
              <a:gd name="connsiteX4" fmla="*/ 0 w 10946674"/>
              <a:gd name="connsiteY4" fmla="*/ 130629 h 130629"/>
              <a:gd name="connsiteX5" fmla="*/ 0 w 10946674"/>
              <a:gd name="connsiteY5" fmla="*/ 0 h 130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46674" h="130629">
                <a:moveTo>
                  <a:pt x="0" y="0"/>
                </a:moveTo>
                <a:lnTo>
                  <a:pt x="10946674" y="0"/>
                </a:lnTo>
                <a:cubicBezTo>
                  <a:pt x="10928776" y="21857"/>
                  <a:pt x="10921361" y="43027"/>
                  <a:pt x="10920720" y="64884"/>
                </a:cubicBezTo>
                <a:cubicBezTo>
                  <a:pt x="10925102" y="103399"/>
                  <a:pt x="10925463" y="108943"/>
                  <a:pt x="10946674" y="130629"/>
                </a:cubicBezTo>
                <a:lnTo>
                  <a:pt x="0" y="13062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93000">
                <a:schemeClr val="bg1">
                  <a:lumMod val="85000"/>
                </a:schemeClr>
              </a:gs>
              <a:gs pos="37000">
                <a:schemeClr val="bg2">
                  <a:lumMod val="7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124" tIns="41061" rIns="82124" bIns="4106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14388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black">
          <a:xfrm>
            <a:off x="327821" y="6570506"/>
            <a:ext cx="4559499" cy="159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124" tIns="41061" rIns="82124" bIns="41061" anchor="b" anchorCtr="0">
            <a:spAutoFit/>
          </a:bodyPr>
          <a:lstStyle/>
          <a:p>
            <a:pPr defTabSz="814388"/>
            <a:r>
              <a:rPr lang="en-US" sz="500" dirty="0" smtClean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© 2014 Cisco and/or its affiliates. All rights reserved.</a:t>
            </a:r>
            <a:endParaRPr lang="en-US" sz="500" dirty="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1796713" y="6570506"/>
            <a:ext cx="123825" cy="1598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875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  <p:sldLayoutId id="2147483690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en-US" sz="3600" kern="1200" spc="-100" dirty="0" smtClean="0">
          <a:gradFill>
            <a:gsLst>
              <a:gs pos="100000">
                <a:schemeClr val="accent1"/>
              </a:gs>
              <a:gs pos="17000">
                <a:schemeClr val="bg2"/>
              </a:gs>
            </a:gsLst>
            <a:lin ang="2700000" scaled="1"/>
          </a:gradFill>
          <a:latin typeface="Arial" pitchFamily="34" charset="0"/>
          <a:ea typeface="+mn-ea"/>
          <a:cs typeface="Arial" pitchFamily="34" charset="0"/>
        </a:defRPr>
      </a:lvl1pPr>
    </p:titleStyle>
    <p:bodyStyle>
      <a:lvl1pPr marL="171450" indent="-171450" algn="l" defTabSz="914400" rtl="0" eaLnBrk="1" latinLnBrk="0" hangingPunct="1">
        <a:spcBef>
          <a:spcPct val="20000"/>
        </a:spcBef>
        <a:buFont typeface="Arial" pitchFamily="34" charset="0"/>
        <a:buChar char="•"/>
        <a:defRPr lang="en-US" sz="2200" kern="1200" dirty="0" smtClean="0">
          <a:solidFill>
            <a:srgbClr val="005568"/>
          </a:solidFill>
          <a:latin typeface="Arial"/>
          <a:ea typeface="+mn-ea"/>
          <a:cs typeface="+mn-cs"/>
        </a:defRPr>
      </a:lvl1pPr>
      <a:lvl2pPr marL="342900" indent="0" algn="l" defTabSz="914400" rtl="0" eaLnBrk="1" latinLnBrk="0" hangingPunct="1">
        <a:spcBef>
          <a:spcPct val="20000"/>
        </a:spcBef>
        <a:buFontTx/>
        <a:buNone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2pPr>
      <a:lvl3pPr marL="685800" indent="0" algn="l" defTabSz="914400" rtl="0" eaLnBrk="1" latinLnBrk="0" hangingPunct="1">
        <a:spcBef>
          <a:spcPct val="20000"/>
        </a:spcBef>
        <a:buFontTx/>
        <a:buNone/>
        <a:defRPr lang="en-US" sz="16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3pPr>
      <a:lvl4pPr marL="1143000" indent="0" algn="l" defTabSz="914400" rtl="0" eaLnBrk="1" latinLnBrk="0" hangingPunct="1">
        <a:spcBef>
          <a:spcPct val="20000"/>
        </a:spcBef>
        <a:buFontTx/>
        <a:buNone/>
        <a:defRPr lang="en-US" sz="14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4pPr>
      <a:lvl5pPr marL="1600200" indent="0" algn="l" defTabSz="914400" rtl="0" eaLnBrk="1" latinLnBrk="0" hangingPunct="1">
        <a:spcBef>
          <a:spcPct val="20000"/>
        </a:spcBef>
        <a:buFontTx/>
        <a:buNone/>
        <a:defRPr lang="en-US" sz="1400" kern="1200" dirty="0" smtClean="0">
          <a:solidFill>
            <a:schemeClr val="tx1">
              <a:lumMod val="65000"/>
              <a:lumOff val="35000"/>
            </a:schemeClr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2.xml.rels><?xml version="1.0" encoding="UTF-8" standalone="yes"?><Relationships xmlns="http://schemas.openxmlformats.org/package/2006/relationships"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40.png"/><Relationship Id="rId21" Type="http://schemas.openxmlformats.org/officeDocument/2006/relationships/image" Target="../media/image22.png"/><Relationship Id="rId34" Type="http://schemas.openxmlformats.org/officeDocument/2006/relationships/image" Target="../media/image35.png"/><Relationship Id="rId42" Type="http://schemas.openxmlformats.org/officeDocument/2006/relationships/image" Target="../media/image43.png"/><Relationship Id="rId47" Type="http://schemas.openxmlformats.org/officeDocument/2006/relationships/image" Target="../media/image48.png"/><Relationship Id="rId50" Type="http://schemas.openxmlformats.org/officeDocument/2006/relationships/image" Target="../media/image51.png"/><Relationship Id="rId55" Type="http://schemas.openxmlformats.org/officeDocument/2006/relationships/image" Target="../media/image56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5" Type="http://schemas.openxmlformats.org/officeDocument/2006/relationships/image" Target="../media/image26.png"/><Relationship Id="rId33" Type="http://schemas.openxmlformats.org/officeDocument/2006/relationships/image" Target="../media/image34.png"/><Relationship Id="rId38" Type="http://schemas.openxmlformats.org/officeDocument/2006/relationships/image" Target="../media/image39.png"/><Relationship Id="rId46" Type="http://schemas.openxmlformats.org/officeDocument/2006/relationships/image" Target="../media/image47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29" Type="http://schemas.openxmlformats.org/officeDocument/2006/relationships/image" Target="../media/image30.png"/><Relationship Id="rId41" Type="http://schemas.openxmlformats.org/officeDocument/2006/relationships/image" Target="../media/image42.png"/><Relationship Id="rId54" Type="http://schemas.openxmlformats.org/officeDocument/2006/relationships/image" Target="../media/image55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png"/><Relationship Id="rId40" Type="http://schemas.openxmlformats.org/officeDocument/2006/relationships/image" Target="../media/image41.png"/><Relationship Id="rId45" Type="http://schemas.openxmlformats.org/officeDocument/2006/relationships/image" Target="../media/image46.png"/><Relationship Id="rId53" Type="http://schemas.openxmlformats.org/officeDocument/2006/relationships/image" Target="../media/image54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50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31" Type="http://schemas.openxmlformats.org/officeDocument/2006/relationships/image" Target="../media/image32.png"/><Relationship Id="rId44" Type="http://schemas.openxmlformats.org/officeDocument/2006/relationships/image" Target="../media/image45.png"/><Relationship Id="rId52" Type="http://schemas.openxmlformats.org/officeDocument/2006/relationships/image" Target="../media/image53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png"/><Relationship Id="rId30" Type="http://schemas.openxmlformats.org/officeDocument/2006/relationships/image" Target="../media/image31.png"/><Relationship Id="rId35" Type="http://schemas.openxmlformats.org/officeDocument/2006/relationships/image" Target="../media/image36.png"/><Relationship Id="rId43" Type="http://schemas.openxmlformats.org/officeDocument/2006/relationships/image" Target="../media/image44.png"/><Relationship Id="rId48" Type="http://schemas.openxmlformats.org/officeDocument/2006/relationships/image" Target="../media/image49.png"/><Relationship Id="rId8" Type="http://schemas.openxmlformats.org/officeDocument/2006/relationships/image" Target="../media/image9.png"/><Relationship Id="rId51" Type="http://schemas.openxmlformats.org/officeDocument/2006/relationships/image" Target="../media/image52.png"/><Relationship Id="rId3" Type="http://schemas.openxmlformats.org/officeDocument/2006/relationships/image" Target="../media/image4.png"/></Relationships>
</file>

<file path=ppt/slides/_rels/slide3.xml.rels><?xml version="1.0" encoding="UTF-8" standalone="yes"?><Relationships xmlns="http://schemas.openxmlformats.org/package/2006/relationships"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26" Type="http://schemas.openxmlformats.org/officeDocument/2006/relationships/image" Target="../media/image81.png"/><Relationship Id="rId39" Type="http://schemas.openxmlformats.org/officeDocument/2006/relationships/image" Target="../media/image94.png"/><Relationship Id="rId21" Type="http://schemas.openxmlformats.org/officeDocument/2006/relationships/image" Target="../media/image76.png"/><Relationship Id="rId34" Type="http://schemas.openxmlformats.org/officeDocument/2006/relationships/image" Target="../media/image89.png"/><Relationship Id="rId42" Type="http://schemas.openxmlformats.org/officeDocument/2006/relationships/image" Target="../media/image97.png"/><Relationship Id="rId47" Type="http://schemas.openxmlformats.org/officeDocument/2006/relationships/image" Target="../media/image102.png"/><Relationship Id="rId50" Type="http://schemas.openxmlformats.org/officeDocument/2006/relationships/image" Target="../media/image105.png"/><Relationship Id="rId55" Type="http://schemas.openxmlformats.org/officeDocument/2006/relationships/image" Target="../media/image110.png"/><Relationship Id="rId63" Type="http://schemas.openxmlformats.org/officeDocument/2006/relationships/image" Target="../media/image118.png"/><Relationship Id="rId7" Type="http://schemas.openxmlformats.org/officeDocument/2006/relationships/image" Target="../media/image62.png"/><Relationship Id="rId2" Type="http://schemas.openxmlformats.org/officeDocument/2006/relationships/image" Target="../media/image57.png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29" Type="http://schemas.openxmlformats.org/officeDocument/2006/relationships/image" Target="../media/image84.png"/><Relationship Id="rId41" Type="http://schemas.openxmlformats.org/officeDocument/2006/relationships/image" Target="../media/image96.png"/><Relationship Id="rId54" Type="http://schemas.openxmlformats.org/officeDocument/2006/relationships/image" Target="../media/image109.png"/><Relationship Id="rId62" Type="http://schemas.openxmlformats.org/officeDocument/2006/relationships/image" Target="../media/image11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24" Type="http://schemas.openxmlformats.org/officeDocument/2006/relationships/image" Target="../media/image79.png"/><Relationship Id="rId32" Type="http://schemas.openxmlformats.org/officeDocument/2006/relationships/image" Target="../media/image87.png"/><Relationship Id="rId37" Type="http://schemas.openxmlformats.org/officeDocument/2006/relationships/image" Target="../media/image92.png"/><Relationship Id="rId40" Type="http://schemas.openxmlformats.org/officeDocument/2006/relationships/image" Target="../media/image95.png"/><Relationship Id="rId45" Type="http://schemas.openxmlformats.org/officeDocument/2006/relationships/image" Target="../media/image100.png"/><Relationship Id="rId53" Type="http://schemas.openxmlformats.org/officeDocument/2006/relationships/image" Target="../media/image108.png"/><Relationship Id="rId58" Type="http://schemas.openxmlformats.org/officeDocument/2006/relationships/image" Target="../media/image113.png"/><Relationship Id="rId5" Type="http://schemas.openxmlformats.org/officeDocument/2006/relationships/image" Target="../media/image60.png"/><Relationship Id="rId15" Type="http://schemas.openxmlformats.org/officeDocument/2006/relationships/image" Target="../media/image70.png"/><Relationship Id="rId23" Type="http://schemas.openxmlformats.org/officeDocument/2006/relationships/image" Target="../media/image78.png"/><Relationship Id="rId28" Type="http://schemas.openxmlformats.org/officeDocument/2006/relationships/image" Target="../media/image83.png"/><Relationship Id="rId36" Type="http://schemas.openxmlformats.org/officeDocument/2006/relationships/image" Target="../media/image91.png"/><Relationship Id="rId49" Type="http://schemas.openxmlformats.org/officeDocument/2006/relationships/image" Target="../media/image104.png"/><Relationship Id="rId57" Type="http://schemas.openxmlformats.org/officeDocument/2006/relationships/image" Target="../media/image112.png"/><Relationship Id="rId61" Type="http://schemas.openxmlformats.org/officeDocument/2006/relationships/image" Target="../media/image116.png"/><Relationship Id="rId10" Type="http://schemas.openxmlformats.org/officeDocument/2006/relationships/image" Target="../media/image65.png"/><Relationship Id="rId19" Type="http://schemas.openxmlformats.org/officeDocument/2006/relationships/image" Target="../media/image74.png"/><Relationship Id="rId31" Type="http://schemas.openxmlformats.org/officeDocument/2006/relationships/image" Target="../media/image86.png"/><Relationship Id="rId44" Type="http://schemas.openxmlformats.org/officeDocument/2006/relationships/image" Target="../media/image99.png"/><Relationship Id="rId52" Type="http://schemas.openxmlformats.org/officeDocument/2006/relationships/image" Target="../media/image107.png"/><Relationship Id="rId60" Type="http://schemas.openxmlformats.org/officeDocument/2006/relationships/image" Target="../media/image115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Relationship Id="rId22" Type="http://schemas.openxmlformats.org/officeDocument/2006/relationships/image" Target="../media/image77.png"/><Relationship Id="rId27" Type="http://schemas.openxmlformats.org/officeDocument/2006/relationships/image" Target="../media/image82.png"/><Relationship Id="rId30" Type="http://schemas.openxmlformats.org/officeDocument/2006/relationships/image" Target="../media/image85.png"/><Relationship Id="rId35" Type="http://schemas.openxmlformats.org/officeDocument/2006/relationships/image" Target="../media/image90.png"/><Relationship Id="rId43" Type="http://schemas.openxmlformats.org/officeDocument/2006/relationships/image" Target="../media/image98.png"/><Relationship Id="rId48" Type="http://schemas.openxmlformats.org/officeDocument/2006/relationships/image" Target="../media/image103.png"/><Relationship Id="rId56" Type="http://schemas.openxmlformats.org/officeDocument/2006/relationships/image" Target="../media/image111.png"/><Relationship Id="rId64" Type="http://schemas.openxmlformats.org/officeDocument/2006/relationships/image" Target="../media/image119.png"/><Relationship Id="rId8" Type="http://schemas.openxmlformats.org/officeDocument/2006/relationships/image" Target="../media/image63.png"/><Relationship Id="rId51" Type="http://schemas.openxmlformats.org/officeDocument/2006/relationships/image" Target="../media/image106.png"/><Relationship Id="rId3" Type="http://schemas.openxmlformats.org/officeDocument/2006/relationships/image" Target="../media/image58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5" Type="http://schemas.openxmlformats.org/officeDocument/2006/relationships/image" Target="../media/image80.png"/><Relationship Id="rId33" Type="http://schemas.openxmlformats.org/officeDocument/2006/relationships/image" Target="../media/image88.png"/><Relationship Id="rId38" Type="http://schemas.openxmlformats.org/officeDocument/2006/relationships/image" Target="../media/image93.png"/><Relationship Id="rId46" Type="http://schemas.openxmlformats.org/officeDocument/2006/relationships/image" Target="../media/image101.png"/><Relationship Id="rId59" Type="http://schemas.openxmlformats.org/officeDocument/2006/relationships/image" Target="../media/image114.png"/></Relationships>
</file>

<file path=ppt/slides/_rels/slide4.xml.rels><?xml version="1.0" encoding="UTF-8" standalone="yes"?><Relationships xmlns="http://schemas.openxmlformats.org/package/2006/relationships"><Relationship Id="rId13" Type="http://schemas.openxmlformats.org/officeDocument/2006/relationships/image" Target="../media/image131.png"/><Relationship Id="rId18" Type="http://schemas.openxmlformats.org/officeDocument/2006/relationships/image" Target="../media/image136.png"/><Relationship Id="rId26" Type="http://schemas.openxmlformats.org/officeDocument/2006/relationships/image" Target="../media/image144.png"/><Relationship Id="rId39" Type="http://schemas.openxmlformats.org/officeDocument/2006/relationships/image" Target="../media/image157.png"/><Relationship Id="rId21" Type="http://schemas.openxmlformats.org/officeDocument/2006/relationships/image" Target="../media/image139.png"/><Relationship Id="rId34" Type="http://schemas.openxmlformats.org/officeDocument/2006/relationships/image" Target="../media/image152.png"/><Relationship Id="rId42" Type="http://schemas.openxmlformats.org/officeDocument/2006/relationships/image" Target="../media/image160.png"/><Relationship Id="rId47" Type="http://schemas.openxmlformats.org/officeDocument/2006/relationships/image" Target="../media/image165.png"/><Relationship Id="rId50" Type="http://schemas.openxmlformats.org/officeDocument/2006/relationships/image" Target="../media/image168.png"/><Relationship Id="rId55" Type="http://schemas.openxmlformats.org/officeDocument/2006/relationships/image" Target="../media/image173.png"/><Relationship Id="rId7" Type="http://schemas.openxmlformats.org/officeDocument/2006/relationships/image" Target="../media/image125.png"/><Relationship Id="rId12" Type="http://schemas.openxmlformats.org/officeDocument/2006/relationships/image" Target="../media/image130.png"/><Relationship Id="rId17" Type="http://schemas.openxmlformats.org/officeDocument/2006/relationships/image" Target="../media/image135.png"/><Relationship Id="rId25" Type="http://schemas.openxmlformats.org/officeDocument/2006/relationships/image" Target="../media/image143.png"/><Relationship Id="rId33" Type="http://schemas.openxmlformats.org/officeDocument/2006/relationships/image" Target="../media/image151.png"/><Relationship Id="rId38" Type="http://schemas.openxmlformats.org/officeDocument/2006/relationships/image" Target="../media/image156.png"/><Relationship Id="rId46" Type="http://schemas.openxmlformats.org/officeDocument/2006/relationships/image" Target="../media/image164.png"/><Relationship Id="rId59" Type="http://schemas.openxmlformats.org/officeDocument/2006/relationships/image" Target="../media/image177.png"/><Relationship Id="rId2" Type="http://schemas.openxmlformats.org/officeDocument/2006/relationships/image" Target="../media/image120.png"/><Relationship Id="rId16" Type="http://schemas.openxmlformats.org/officeDocument/2006/relationships/image" Target="../media/image134.png"/><Relationship Id="rId20" Type="http://schemas.openxmlformats.org/officeDocument/2006/relationships/image" Target="../media/image138.png"/><Relationship Id="rId29" Type="http://schemas.openxmlformats.org/officeDocument/2006/relationships/image" Target="../media/image147.png"/><Relationship Id="rId41" Type="http://schemas.openxmlformats.org/officeDocument/2006/relationships/image" Target="../media/image159.png"/><Relationship Id="rId54" Type="http://schemas.openxmlformats.org/officeDocument/2006/relationships/image" Target="../media/image17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4.png"/><Relationship Id="rId11" Type="http://schemas.openxmlformats.org/officeDocument/2006/relationships/image" Target="../media/image129.png"/><Relationship Id="rId24" Type="http://schemas.openxmlformats.org/officeDocument/2006/relationships/image" Target="../media/image142.png"/><Relationship Id="rId32" Type="http://schemas.openxmlformats.org/officeDocument/2006/relationships/image" Target="../media/image150.png"/><Relationship Id="rId37" Type="http://schemas.openxmlformats.org/officeDocument/2006/relationships/image" Target="../media/image155.png"/><Relationship Id="rId40" Type="http://schemas.openxmlformats.org/officeDocument/2006/relationships/image" Target="../media/image158.png"/><Relationship Id="rId45" Type="http://schemas.openxmlformats.org/officeDocument/2006/relationships/image" Target="../media/image163.png"/><Relationship Id="rId53" Type="http://schemas.openxmlformats.org/officeDocument/2006/relationships/image" Target="../media/image171.png"/><Relationship Id="rId58" Type="http://schemas.openxmlformats.org/officeDocument/2006/relationships/image" Target="../media/image176.png"/><Relationship Id="rId5" Type="http://schemas.openxmlformats.org/officeDocument/2006/relationships/image" Target="../media/image123.png"/><Relationship Id="rId15" Type="http://schemas.openxmlformats.org/officeDocument/2006/relationships/image" Target="../media/image133.png"/><Relationship Id="rId23" Type="http://schemas.openxmlformats.org/officeDocument/2006/relationships/image" Target="../media/image141.png"/><Relationship Id="rId28" Type="http://schemas.openxmlformats.org/officeDocument/2006/relationships/image" Target="../media/image146.png"/><Relationship Id="rId36" Type="http://schemas.openxmlformats.org/officeDocument/2006/relationships/image" Target="../media/image154.png"/><Relationship Id="rId49" Type="http://schemas.openxmlformats.org/officeDocument/2006/relationships/image" Target="../media/image167.png"/><Relationship Id="rId57" Type="http://schemas.openxmlformats.org/officeDocument/2006/relationships/image" Target="../media/image175.png"/><Relationship Id="rId10" Type="http://schemas.openxmlformats.org/officeDocument/2006/relationships/image" Target="../media/image128.png"/><Relationship Id="rId19" Type="http://schemas.openxmlformats.org/officeDocument/2006/relationships/image" Target="../media/image137.png"/><Relationship Id="rId31" Type="http://schemas.openxmlformats.org/officeDocument/2006/relationships/image" Target="../media/image149.png"/><Relationship Id="rId44" Type="http://schemas.openxmlformats.org/officeDocument/2006/relationships/image" Target="../media/image162.png"/><Relationship Id="rId52" Type="http://schemas.openxmlformats.org/officeDocument/2006/relationships/image" Target="../media/image170.png"/><Relationship Id="rId4" Type="http://schemas.openxmlformats.org/officeDocument/2006/relationships/image" Target="../media/image122.png"/><Relationship Id="rId9" Type="http://schemas.openxmlformats.org/officeDocument/2006/relationships/image" Target="../media/image127.png"/><Relationship Id="rId14" Type="http://schemas.openxmlformats.org/officeDocument/2006/relationships/image" Target="../media/image132.png"/><Relationship Id="rId22" Type="http://schemas.openxmlformats.org/officeDocument/2006/relationships/image" Target="../media/image140.png"/><Relationship Id="rId27" Type="http://schemas.openxmlformats.org/officeDocument/2006/relationships/image" Target="../media/image145.png"/><Relationship Id="rId30" Type="http://schemas.openxmlformats.org/officeDocument/2006/relationships/image" Target="../media/image148.png"/><Relationship Id="rId35" Type="http://schemas.openxmlformats.org/officeDocument/2006/relationships/image" Target="../media/image153.png"/><Relationship Id="rId43" Type="http://schemas.openxmlformats.org/officeDocument/2006/relationships/image" Target="../media/image161.png"/><Relationship Id="rId48" Type="http://schemas.openxmlformats.org/officeDocument/2006/relationships/image" Target="../media/image166.png"/><Relationship Id="rId56" Type="http://schemas.openxmlformats.org/officeDocument/2006/relationships/image" Target="../media/image174.png"/><Relationship Id="rId8" Type="http://schemas.openxmlformats.org/officeDocument/2006/relationships/image" Target="../media/image126.png"/><Relationship Id="rId51" Type="http://schemas.openxmlformats.org/officeDocument/2006/relationships/image" Target="../media/image169.png"/><Relationship Id="rId3" Type="http://schemas.openxmlformats.org/officeDocument/2006/relationships/image" Target="../media/image121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0871" y="4065815"/>
            <a:ext cx="4963885" cy="1273628"/>
          </a:xfrm>
        </p:spPr>
        <p:txBody>
          <a:bodyPr/>
          <a:lstStyle/>
          <a:p>
            <a:r>
              <a:rPr lang="en-US" dirty="0" smtClean="0"/>
              <a:t>Cisco Validated Design</a:t>
            </a:r>
            <a:br>
              <a:rPr lang="en-US" dirty="0" smtClean="0"/>
            </a:br>
            <a:r>
              <a:rPr lang="en-US" dirty="0" smtClean="0"/>
              <a:t> Icon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894614"/>
            <a:ext cx="4481513" cy="458060"/>
          </a:xfrm>
          <a:prstGeom prst="rect">
            <a:avLst/>
          </a:prstGeom>
        </p:spPr>
        <p:txBody>
          <a:bodyPr/>
          <a:lstStyle/>
          <a:p>
            <a:pPr marL="0" indent="0" algn="r">
              <a:buNone/>
            </a:pPr>
            <a:r>
              <a:rPr lang="en-US" dirty="0" smtClean="0"/>
              <a:t>Updated: </a:t>
            </a:r>
            <a:r>
              <a:rPr lang="en-US" dirty="0" smtClean="0"/>
              <a:t>4/30/14</a:t>
            </a:r>
            <a:endParaRPr lang="en-US" dirty="0"/>
          </a:p>
        </p:txBody>
      </p:sp>
      <p:sp>
        <p:nvSpPr>
          <p:cNvPr id="5" name="Content Placeholder 5"/>
          <p:cNvSpPr>
            <a:spLocks noGrp="1"/>
          </p:cNvSpPr>
          <p:nvPr/>
        </p:nvSpPr>
        <p:spPr bwMode="black">
          <a:xfrm>
            <a:off x="7315200" y="1554161"/>
            <a:ext cx="4481513" cy="401153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</a:ln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 smtClean="0">
                <a:solidFill>
                  <a:schemeClr val="bg1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lnSpc>
                <a:spcPct val="75000"/>
              </a:lnSpc>
              <a:spcBef>
                <a:spcPct val="20000"/>
              </a:spcBef>
              <a:buFontTx/>
              <a:buNone/>
              <a:defRPr lang="en-US"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lnSpc>
                <a:spcPct val="75000"/>
              </a:lnSpc>
              <a:spcBef>
                <a:spcPct val="20000"/>
              </a:spcBef>
              <a:buFontTx/>
              <a:buNone/>
              <a:defRPr lang="en-US"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lnSpc>
                <a:spcPct val="75000"/>
              </a:lnSpc>
              <a:spcBef>
                <a:spcPct val="20000"/>
              </a:spcBef>
              <a:buFontTx/>
              <a:buNone/>
              <a:defRPr lang="en-US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lnSpc>
                <a:spcPct val="75000"/>
              </a:lnSpc>
              <a:spcBef>
                <a:spcPct val="20000"/>
              </a:spcBef>
              <a:buFontTx/>
              <a:buNone/>
              <a:defRPr lang="en-US"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defTabSz="3833813"/>
            <a:endParaRPr lang="en-US" dirty="0" smtClean="0"/>
          </a:p>
          <a:p>
            <a:pPr lvl="1" defTabSz="3484563"/>
            <a:r>
              <a:rPr lang="en-US" sz="1400" dirty="0" smtClean="0"/>
              <a:t>Routing WAN Icons	</a:t>
            </a:r>
            <a:r>
              <a:rPr lang="en-US" sz="1400" dirty="0" smtClean="0">
                <a:hlinkClick r:id="rId2" action="ppaction://hlinksldjump"/>
              </a:rPr>
              <a:t>slide 2</a:t>
            </a:r>
            <a:endParaRPr lang="en-US" sz="1400" dirty="0" smtClean="0"/>
          </a:p>
          <a:p>
            <a:pPr lvl="1" defTabSz="3484563"/>
            <a:endParaRPr lang="en-US" sz="1400" dirty="0" smtClean="0"/>
          </a:p>
          <a:p>
            <a:pPr lvl="1" defTabSz="3484563"/>
            <a:r>
              <a:rPr lang="en-US" sz="1400" dirty="0" smtClean="0"/>
              <a:t>Network Management Icons	</a:t>
            </a:r>
            <a:r>
              <a:rPr lang="en-US" sz="1400" dirty="0" smtClean="0">
                <a:hlinkClick r:id="rId2" action="ppaction://hlinksldjump"/>
              </a:rPr>
              <a:t>slide </a:t>
            </a:r>
            <a:r>
              <a:rPr lang="en-US" sz="1400" dirty="0">
                <a:hlinkClick r:id="rId2" action="ppaction://hlinksldjump"/>
              </a:rPr>
              <a:t>2</a:t>
            </a:r>
            <a:endParaRPr lang="en-US" sz="1400" dirty="0" smtClean="0"/>
          </a:p>
          <a:p>
            <a:pPr lvl="1" defTabSz="3484563"/>
            <a:endParaRPr lang="en-US" sz="1400" dirty="0" smtClean="0"/>
          </a:p>
          <a:p>
            <a:pPr lvl="1" defTabSz="3484563"/>
            <a:r>
              <a:rPr lang="en-US" sz="1400" dirty="0" smtClean="0"/>
              <a:t>Endpoint </a:t>
            </a:r>
            <a:r>
              <a:rPr lang="en-US" sz="1400" dirty="0"/>
              <a:t>Client and Device Icons	</a:t>
            </a:r>
            <a:r>
              <a:rPr lang="en-US" sz="1400" dirty="0">
                <a:hlinkClick r:id="rId2" action="ppaction://hlinksldjump"/>
              </a:rPr>
              <a:t>slide 2</a:t>
            </a:r>
            <a:endParaRPr lang="en-US" sz="1400" dirty="0"/>
          </a:p>
          <a:p>
            <a:pPr lvl="1" defTabSz="3484563"/>
            <a:endParaRPr lang="en-US" sz="1400" dirty="0"/>
          </a:p>
          <a:p>
            <a:pPr lvl="1" defTabSz="3484563"/>
            <a:r>
              <a:rPr lang="en-US" sz="1400" dirty="0"/>
              <a:t>LAN Switching Icons and Clouds	</a:t>
            </a:r>
            <a:r>
              <a:rPr lang="en-US" sz="1400" dirty="0">
                <a:hlinkClick r:id="rId2" action="ppaction://hlinksldjump"/>
              </a:rPr>
              <a:t>slide </a:t>
            </a:r>
            <a:r>
              <a:rPr lang="en-US" sz="1400" dirty="0" smtClean="0">
                <a:hlinkClick r:id="rId2" action="ppaction://hlinksldjump"/>
              </a:rPr>
              <a:t>2</a:t>
            </a:r>
            <a:endParaRPr lang="en-US" sz="1400" dirty="0" smtClean="0"/>
          </a:p>
          <a:p>
            <a:pPr lvl="1" defTabSz="3484563"/>
            <a:endParaRPr lang="en-US" sz="1400" dirty="0" smtClean="0"/>
          </a:p>
          <a:p>
            <a:pPr lvl="1" defTabSz="3484563"/>
            <a:r>
              <a:rPr lang="en-US" sz="1400" dirty="0" smtClean="0"/>
              <a:t>Collaboration Icons	</a:t>
            </a:r>
            <a:r>
              <a:rPr lang="en-US" sz="1400" dirty="0" smtClean="0">
                <a:hlinkClick r:id="rId3" action="ppaction://hlinksldjump"/>
              </a:rPr>
              <a:t>slide 3</a:t>
            </a:r>
            <a:endParaRPr lang="en-US" sz="1400" dirty="0" smtClean="0"/>
          </a:p>
          <a:p>
            <a:pPr lvl="1" defTabSz="3484563"/>
            <a:endParaRPr lang="en-US" sz="1400" dirty="0" smtClean="0"/>
          </a:p>
          <a:p>
            <a:pPr lvl="1" defTabSz="3484563"/>
            <a:r>
              <a:rPr lang="en-US" sz="1400" dirty="0" smtClean="0"/>
              <a:t>Security Icons	</a:t>
            </a:r>
            <a:r>
              <a:rPr lang="en-US" sz="1400" dirty="0" smtClean="0">
                <a:hlinkClick r:id="rId3" action="ppaction://hlinksldjump"/>
              </a:rPr>
              <a:t>slide 3</a:t>
            </a:r>
            <a:endParaRPr lang="en-US" sz="1400" dirty="0" smtClean="0"/>
          </a:p>
          <a:p>
            <a:pPr lvl="1" defTabSz="3484563"/>
            <a:endParaRPr lang="en-US" sz="1400" dirty="0" smtClean="0"/>
          </a:p>
          <a:p>
            <a:pPr lvl="1" defTabSz="3484563"/>
            <a:r>
              <a:rPr lang="en-US" sz="1400" dirty="0" smtClean="0"/>
              <a:t>Data Center and Server Room Icons	</a:t>
            </a:r>
            <a:r>
              <a:rPr lang="en-US" sz="1400" dirty="0" smtClean="0">
                <a:hlinkClick r:id="rId4" action="ppaction://hlinksldjump"/>
              </a:rPr>
              <a:t>slide 4</a:t>
            </a:r>
            <a:endParaRPr lang="en-US" sz="1400" dirty="0" smtClean="0"/>
          </a:p>
          <a:p>
            <a:pPr lvl="1" defTabSz="3484563"/>
            <a:endParaRPr lang="en-US" sz="1400" dirty="0" smtClean="0"/>
          </a:p>
          <a:p>
            <a:pPr lvl="1" defTabSz="3484563"/>
            <a:r>
              <a:rPr lang="en-US" sz="1400" dirty="0" smtClean="0"/>
              <a:t>Wireless LAN Icons	</a:t>
            </a:r>
            <a:r>
              <a:rPr lang="en-US" sz="1400" dirty="0" smtClean="0">
                <a:hlinkClick r:id="rId4" action="ppaction://hlinksldjump"/>
              </a:rPr>
              <a:t>slide 4</a:t>
            </a:r>
            <a:endParaRPr lang="en-US" sz="1400" dirty="0" smtClean="0"/>
          </a:p>
          <a:p>
            <a:pPr lvl="1" defTabSz="3484563"/>
            <a:endParaRPr lang="en-US" sz="1400" dirty="0" smtClean="0"/>
          </a:p>
          <a:p>
            <a:pPr lvl="1" defTabSz="3484563"/>
            <a:r>
              <a:rPr lang="en-US" sz="1400" dirty="0" smtClean="0"/>
              <a:t>Healthcare Icons	</a:t>
            </a:r>
            <a:r>
              <a:rPr lang="en-US" sz="1400" dirty="0" smtClean="0">
                <a:hlinkClick r:id="rId4" action="ppaction://hlinksldjump"/>
              </a:rPr>
              <a:t>slide 4</a:t>
            </a:r>
            <a:endParaRPr lang="en-US" sz="1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7607300" y="1073210"/>
            <a:ext cx="29883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Guide to the Icon Library</a:t>
            </a:r>
            <a:endParaRPr lang="en-U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89" y="3935186"/>
            <a:ext cx="1716027" cy="171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35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2" name="Picture 48" descr="C:\Users\akerr\Desktop\PNG\Secure Catalyst Switch Cisco Color Schem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524" y="4312044"/>
            <a:ext cx="333375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C:\Users\akerr\Desktop\PNG\Content Service Modu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962" y="3142635"/>
            <a:ext cx="3397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C:\Users\akerr\Desktop\PNG\10GE-FCo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464" y="1784363"/>
            <a:ext cx="334962" cy="68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C:\Users\akerr\Desktop\PNG\Layer 2 Switch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381" y="814398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Users\akerr\Desktop\PNG\User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561" y="5577107"/>
            <a:ext cx="396875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Users\akerr\Desktop\PNG\Handheld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26" y="4706523"/>
            <a:ext cx="333375" cy="44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akerr\Desktop\PNG\Cisco Services Ready Engine (SRE)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9" y="2651350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kerr\Desktop\PNG\Router with Firewall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046" y="816592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kerr\Desktop\PNG\Router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8" y="819163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kerr\Desktop\PNG\Network Cloud, Gold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166" y="5295247"/>
            <a:ext cx="703262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kerr\Desktop\PNG\Network Cloud, White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6088" y="5295247"/>
            <a:ext cx="703262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 Placeholder 6"/>
          <p:cNvSpPr txBox="1">
            <a:spLocks/>
          </p:cNvSpPr>
          <p:nvPr/>
        </p:nvSpPr>
        <p:spPr>
          <a:xfrm>
            <a:off x="434558" y="327599"/>
            <a:ext cx="5483949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Routing WAN and Network Management  Icons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43702" y="1165047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latin typeface="Arial" pitchFamily="34" charset="0"/>
                <a:cs typeface="Arial" pitchFamily="34" charset="0"/>
              </a:rPr>
              <a:t>Router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337565" y="1165047"/>
            <a:ext cx="9017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latin typeface="Arial" pitchFamily="34" charset="0"/>
                <a:cs typeface="Arial" pitchFamily="34" charset="0"/>
              </a:rPr>
              <a:t>Router with Voice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624532" y="2994179"/>
            <a:ext cx="1266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Secure Router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(color and subdued)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090932" y="116504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NetFlow Router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176908" y="116504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latin typeface="Arial" pitchFamily="34" charset="0"/>
                <a:cs typeface="Arial" pitchFamily="34" charset="0"/>
              </a:rPr>
              <a:t>IP Telephone Router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263309" y="116504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latin typeface="Arial" pitchFamily="34" charset="0"/>
                <a:cs typeface="Arial" pitchFamily="34" charset="0"/>
              </a:rPr>
              <a:t>Wireless Router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43702" y="2994179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Cisco Service Ready Engine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123475" y="3020614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VPN Tunnel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987137" y="3849218"/>
            <a:ext cx="9178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Network Management Appliance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003559" y="1165061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Router with Firewall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441435" y="3964300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Cisco 15800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4088228" y="2106822"/>
            <a:ext cx="9233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Content Router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263309" y="2106822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UCS Express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179086" y="2106822"/>
            <a:ext cx="9135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WAAS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000611" y="2106822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NAM Virtual Service Blade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 Placeholder 6"/>
          <p:cNvSpPr txBox="1">
            <a:spLocks/>
          </p:cNvSpPr>
          <p:nvPr/>
        </p:nvSpPr>
        <p:spPr>
          <a:xfrm>
            <a:off x="6846386" y="319804"/>
            <a:ext cx="4548570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LAN Switching Icons and Clouds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22" name="Rectangle 121"/>
          <p:cNvSpPr/>
          <p:nvPr/>
        </p:nvSpPr>
        <p:spPr>
          <a:xfrm>
            <a:off x="9400925" y="4632995"/>
            <a:ext cx="21396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Multilayer Switch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(with and without text and subdued)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7772659" y="4632995"/>
            <a:ext cx="18257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Secure Catalyst Switch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(color and subdued)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8024170" y="116504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Layer 3</a:t>
            </a:r>
            <a:b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Switch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6854200" y="1165047"/>
            <a:ext cx="8796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Layer </a:t>
            </a: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Switch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10511769" y="1165047"/>
            <a:ext cx="6663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Layer 3</a:t>
            </a:r>
            <a:b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Modular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9323643" y="1165047"/>
            <a:ext cx="6541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Layer </a:t>
            </a: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Modular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3253346" y="2994179"/>
            <a:ext cx="7524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ASR 1000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8968554" y="3612225"/>
            <a:ext cx="1364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Workgroup Switch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(color  and subdued)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6758136" y="3612225"/>
            <a:ext cx="1071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Content Service Module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8024170" y="3612225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Content Switch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10040060" y="3612225"/>
            <a:ext cx="1609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Secure Switch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(color and subdued)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8049091" y="2475346"/>
            <a:ext cx="86805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6500 VSS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0259816" y="2475346"/>
            <a:ext cx="11702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Layer 2 Switch with Dual Supervisor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6857844" y="2475346"/>
            <a:ext cx="87235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10GE/FCoE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8930624" y="2475346"/>
            <a:ext cx="14402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Layer 3 Switch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with Dual Supervisor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43702" y="5139692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Handheld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329484" y="5139692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Tablet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176908" y="5139692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Cell Phone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260295" y="5139692"/>
            <a:ext cx="92392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Printer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340686" y="6064804"/>
            <a:ext cx="763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Home Office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1406861" y="6064804"/>
            <a:ext cx="7631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User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5038011" y="5139692"/>
            <a:ext cx="843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Workstation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535499" y="6064804"/>
            <a:ext cx="11011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Secure Endpoints (PC and Laptop)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4090932" y="5139692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Laptop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 Placeholder 6"/>
          <p:cNvSpPr txBox="1">
            <a:spLocks/>
          </p:cNvSpPr>
          <p:nvPr/>
        </p:nvSpPr>
        <p:spPr>
          <a:xfrm>
            <a:off x="434558" y="4255370"/>
            <a:ext cx="5485738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Endpoint Client and Device Icons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6912449" y="5739932"/>
            <a:ext cx="7631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Public WAN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7823401" y="5739932"/>
            <a:ext cx="76314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Private WAN (trusted)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9620782" y="5739932"/>
            <a:ext cx="8241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Network Cloud, Gold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8692701" y="5739932"/>
            <a:ext cx="845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Network Cloud, Dark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508955" y="5739932"/>
            <a:ext cx="886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Network Cloud, White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1886972" y="-6893"/>
            <a:ext cx="305975" cy="1062597"/>
            <a:chOff x="11886972" y="-6893"/>
            <a:chExt cx="305975" cy="1062597"/>
          </a:xfrm>
        </p:grpSpPr>
        <p:sp>
          <p:nvSpPr>
            <p:cNvPr id="104" name="Rectangle 1"/>
            <p:cNvSpPr/>
            <p:nvPr/>
          </p:nvSpPr>
          <p:spPr bwMode="white">
            <a:xfrm rot="16200000">
              <a:off x="11508661" y="371418"/>
              <a:ext cx="1062597" cy="305975"/>
            </a:xfrm>
            <a:custGeom>
              <a:avLst/>
              <a:gdLst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46674 w 10946674"/>
                <a:gd name="connsiteY2" fmla="*/ 130629 h 130629"/>
                <a:gd name="connsiteX3" fmla="*/ 0 w 10946674"/>
                <a:gd name="connsiteY3" fmla="*/ 130629 h 130629"/>
                <a:gd name="connsiteX4" fmla="*/ 0 w 10946674"/>
                <a:gd name="connsiteY4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883042 w 10946674"/>
                <a:gd name="connsiteY2" fmla="*/ 6557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883042 w 10946674"/>
                <a:gd name="connsiteY2" fmla="*/ 6557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05481 w 10946674"/>
                <a:gd name="connsiteY2" fmla="*/ 5996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09291 w 10946674"/>
                <a:gd name="connsiteY2" fmla="*/ 5996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1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0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0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46674" h="130629">
                  <a:moveTo>
                    <a:pt x="0" y="0"/>
                  </a:moveTo>
                  <a:lnTo>
                    <a:pt x="10946674" y="0"/>
                  </a:lnTo>
                  <a:cubicBezTo>
                    <a:pt x="10928776" y="21857"/>
                    <a:pt x="10921361" y="43027"/>
                    <a:pt x="10920720" y="64884"/>
                  </a:cubicBezTo>
                  <a:cubicBezTo>
                    <a:pt x="10925102" y="103399"/>
                    <a:pt x="10925463" y="108943"/>
                    <a:pt x="10946674" y="130629"/>
                  </a:cubicBezTo>
                  <a:lnTo>
                    <a:pt x="0" y="13062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93000">
                  <a:schemeClr val="bg1">
                    <a:lumMod val="85000"/>
                  </a:schemeClr>
                </a:gs>
                <a:gs pos="37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14388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 rot="16200000">
              <a:off x="11695877" y="493470"/>
              <a:ext cx="681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Slide 2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0" name="Picture 2" descr="C:\Users\akerr\Desktop\PNG\Public WAN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738" y="5295247"/>
            <a:ext cx="703262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kerr\Desktop\PNG\Private WAN (trusted)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93" y="5295247"/>
            <a:ext cx="703262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kerr\Desktop\PNG\Network Cloud, Dark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9040" y="5295247"/>
            <a:ext cx="703262" cy="42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kerr\Desktop\PNG\Router with Voice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1" y="819163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kerr\Desktop\PNG\Wireless Router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760426"/>
            <a:ext cx="333375" cy="39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kerr\Desktop\PNG\IP Telephone Router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819163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kerr\Desktop\PNG\NetFlow Router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819163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kerr\Desktop\PNG\Network Management Appliance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425" y="3503334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kerr\Desktop\PNG\Cisco 15800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62" y="3615831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kerr\Desktop\PNG\WAAS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888" y="1758353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akerr\Desktop\PNG\Content Router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6" y="1758353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akerr\Desktop\PNG\NAM Virtual Service Blade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160" y="1758353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akerr\Desktop\PNG\Secure Router Cisco Color Scheme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912" y="2651350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akerr\Desktop\PNG\Secure Router Subdued Color Scheme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413" y="2651350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akerr\Desktop\PNG\VPN Tunnel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401" y="2795018"/>
            <a:ext cx="1085850" cy="16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akerr\Desktop\PNG\ASR 1000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9952" y="2672781"/>
            <a:ext cx="334963" cy="29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akerr\Desktop\PNG\Printer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226" y="4762086"/>
            <a:ext cx="452438" cy="38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akerr\Desktop\PNG\Laptop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292" y="4822411"/>
            <a:ext cx="393700" cy="32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Users\akerr\Desktop\PNG\Workstation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151" y="4938298"/>
            <a:ext cx="2571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Users\akerr\Desktop\PNG\Home Office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845" y="5629494"/>
            <a:ext cx="400050" cy="41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Users\akerr\Desktop\PNG\Secure Endpoints (PC)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6765" y="5732682"/>
            <a:ext cx="342900" cy="31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Users\akerr\Desktop\PNG\Secure Endpoints (Laptop)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635" y="5721570"/>
            <a:ext cx="393700" cy="32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akerr\Desktop\PNG\Tablet.pn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268" y="4762085"/>
            <a:ext cx="441325" cy="385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Users\akerr\Desktop\PNG\Cell Phone.png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5" y="4782723"/>
            <a:ext cx="19526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C:\Users\akerr\Desktop\PNG\Layer 3 Switch.pn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814398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C:\Users\akerr\Desktop\PNG\Layer 2 Modular.png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136" y="665173"/>
            <a:ext cx="334963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C:\Users\akerr\Desktop\PNG\Layer 3 Modular.png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25" y="666760"/>
            <a:ext cx="334963" cy="48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C:\Users\akerr\Desktop\PNG\6500 VSS.png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325" y="1982801"/>
            <a:ext cx="334962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C:\Users\akerr\Desktop\PNG\Layer 3 Switch with Dual Supervisor.png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6902" y="1835164"/>
            <a:ext cx="334963" cy="63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C:\Users\akerr\Desktop\PNG\Layer 2 Switch with Dual Supervisor.png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7525" y="1833576"/>
            <a:ext cx="334962" cy="63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C:\Users\akerr\Desktop\PNG\Content Switch.png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0" y="3142635"/>
            <a:ext cx="339725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C:\Users\akerr\Desktop\PNG\Workgroup Switch Cisco Color Scheme.png"/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8724" y="3290272"/>
            <a:ext cx="333375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C:\Users\akerr\Desktop\PNG\Workgroup Switch Subdued Color Scheme.png"/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5551" y="3290273"/>
            <a:ext cx="333375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Picture 43" descr="C:\Users\akerr\Desktop\PNG\Secure Switch Cisco Color Scheme.png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3850" y="3290273"/>
            <a:ext cx="333375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C:\Users\akerr\Desktop\PNG\Secure Switch Subdued Color Scheme.png"/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0677" y="3290273"/>
            <a:ext cx="333375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9" name="Picture 45" descr="C:\Users\akerr\Desktop\PNG\Multilayer Switch with Text.png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7113" y="4312043"/>
            <a:ext cx="333375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C:\Users\akerr\Desktop\PNG\Multilayer Switch without Text.png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4463" y="4312043"/>
            <a:ext cx="333375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1" name="Picture 47" descr="C:\Users\akerr\Desktop\PNG\Multilayer Switch Subdued.png"/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5986" y="4312044"/>
            <a:ext cx="333375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3" name="Picture 49" descr="C:\Users\akerr\Desktop\PNG\Secure Catalyst Switch Subdued Color Scheme.png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5850" y="4312043"/>
            <a:ext cx="333375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001" y="2651350"/>
            <a:ext cx="333757" cy="333757"/>
          </a:xfrm>
          <a:prstGeom prst="rect">
            <a:avLst/>
          </a:prstGeom>
        </p:spPr>
      </p:pic>
      <p:sp>
        <p:nvSpPr>
          <p:cNvPr id="105" name="Rectangle 104"/>
          <p:cNvSpPr/>
          <p:nvPr/>
        </p:nvSpPr>
        <p:spPr>
          <a:xfrm>
            <a:off x="4184069" y="2994179"/>
            <a:ext cx="7524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AppNav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226" y="1758353"/>
            <a:ext cx="333757" cy="3337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79" y="1758353"/>
            <a:ext cx="333757" cy="333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487" y="1758353"/>
            <a:ext cx="333757" cy="333757"/>
          </a:xfrm>
          <a:prstGeom prst="rect">
            <a:avLst/>
          </a:prstGeom>
        </p:spPr>
      </p:pic>
      <p:sp>
        <p:nvSpPr>
          <p:cNvPr id="108" name="Rectangle 107"/>
          <p:cNvSpPr/>
          <p:nvPr/>
        </p:nvSpPr>
        <p:spPr>
          <a:xfrm>
            <a:off x="449115" y="2106822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CSR 1000v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1338747" y="2106822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ASR 9000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08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8" name="Picture 34" descr="C:\Users\akerr\Desktop\PNG\Video Gatewa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7260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C:\Users\akerr\Desktop\PNG\Telepresence Endpoi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3772680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9" descr="C:\Users\akerr\Desktop\PNG\HDTV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01" y="2848878"/>
            <a:ext cx="439738" cy="33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C:\Users\akerr\Desktop\PNG\Communications Manag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38" y="1935624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kerr\Desktop\PNG\MeetingPlace Express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6" y="819157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Users\akerr\Desktop\PNG\Key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2529" y="5784932"/>
            <a:ext cx="430213" cy="193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Users\akerr\Desktop\PNG\Loc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8667" y="5654751"/>
            <a:ext cx="300038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C:\Users\akerr\Desktop\PNG\Lock and Key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204" y="5654751"/>
            <a:ext cx="403225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C:\Users\akerr\Desktop\PNG\Security Management Cisco Color Scheme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5665" y="4730828"/>
            <a:ext cx="333375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C:\Users\akerr\Desktop\PNG\Security Management Subdued Color Schem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8695" y="4730828"/>
            <a:ext cx="333375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Users\akerr\Desktop\PNG\VPN Concentrator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0" y="471892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C:\Users\akerr\Desktop\PNG\SSL Terminator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2138" y="471892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akerr\Desktop\PNG\Ironport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4058" y="3756566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akerr\Desktop\PNG\LDAP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9455" y="3756566"/>
            <a:ext cx="398462" cy="34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akerr\Desktop\PNG\Secure MARS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155" y="3756566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akerr\Desktop\PNG\ISE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620" y="2852738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kerr\Desktop\PNG\Email Security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2500" y="2852738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akerr\Desktop\PNG\Web Security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6021" y="2852738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kerr\Desktop\PNG\Firewall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8242" y="1938142"/>
            <a:ext cx="444500" cy="33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kerr\Desktop\PNG\ASA 5500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6813" y="1938142"/>
            <a:ext cx="444500" cy="33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kerr\Desktop\PNG\NAC Appliance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385" y="193814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kerr\Desktop\PNG\ACS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8024" y="832995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kerr\Desktop\PNG\Security Manager.pn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1417" y="832995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kerr\Desktop\PNG\IPS-IDS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6021" y="832995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6" name="Text Placeholder 6"/>
          <p:cNvSpPr txBox="1">
            <a:spLocks/>
          </p:cNvSpPr>
          <p:nvPr/>
        </p:nvSpPr>
        <p:spPr>
          <a:xfrm>
            <a:off x="447057" y="327599"/>
            <a:ext cx="7319396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Collaboration Icons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5136922" y="2284376"/>
            <a:ext cx="6799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IP Phone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Rectangle 257"/>
          <p:cNvSpPr/>
          <p:nvPr/>
        </p:nvSpPr>
        <p:spPr>
          <a:xfrm>
            <a:off x="2322244" y="2284376"/>
            <a:ext cx="826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Media 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Rectangle 265"/>
          <p:cNvSpPr/>
          <p:nvPr/>
        </p:nvSpPr>
        <p:spPr>
          <a:xfrm>
            <a:off x="3193467" y="2284376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H.323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Rectangle 269"/>
          <p:cNvSpPr/>
          <p:nvPr/>
        </p:nvSpPr>
        <p:spPr>
          <a:xfrm>
            <a:off x="4104732" y="2284376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Video Analytics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Rectangle 285"/>
          <p:cNvSpPr/>
          <p:nvPr/>
        </p:nvSpPr>
        <p:spPr>
          <a:xfrm>
            <a:off x="363558" y="2284376"/>
            <a:ext cx="1084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Communications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Manager</a:t>
            </a:r>
          </a:p>
        </p:txBody>
      </p:sp>
      <p:sp>
        <p:nvSpPr>
          <p:cNvPr id="313" name="Rectangle 312"/>
          <p:cNvSpPr/>
          <p:nvPr/>
        </p:nvSpPr>
        <p:spPr>
          <a:xfrm>
            <a:off x="1359272" y="2284376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Operations Manager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0" name="Rectangle 329"/>
          <p:cNvSpPr/>
          <p:nvPr/>
        </p:nvSpPr>
        <p:spPr>
          <a:xfrm>
            <a:off x="5805627" y="2284376"/>
            <a:ext cx="11777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IP-IP Gateway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1" name="Rectangle 330"/>
          <p:cNvSpPr/>
          <p:nvPr/>
        </p:nvSpPr>
        <p:spPr>
          <a:xfrm>
            <a:off x="6718610" y="2284376"/>
            <a:ext cx="11777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Transcoder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3" name="Rectangle 362"/>
          <p:cNvSpPr/>
          <p:nvPr/>
        </p:nvSpPr>
        <p:spPr>
          <a:xfrm>
            <a:off x="10507417" y="2279063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NAC Appliance</a:t>
            </a:r>
          </a:p>
        </p:txBody>
      </p:sp>
      <p:sp>
        <p:nvSpPr>
          <p:cNvPr id="368" name="Rectangle 367"/>
          <p:cNvSpPr/>
          <p:nvPr/>
        </p:nvSpPr>
        <p:spPr>
          <a:xfrm>
            <a:off x="9604855" y="2279063"/>
            <a:ext cx="8849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ASA 5500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8678035" y="2279063"/>
            <a:ext cx="8849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Firewall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5035045" y="1166370"/>
            <a:ext cx="883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Primary Codec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5902918" y="1166370"/>
            <a:ext cx="983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Secondary Codec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Rectangle 255"/>
          <p:cNvSpPr/>
          <p:nvPr/>
        </p:nvSpPr>
        <p:spPr>
          <a:xfrm>
            <a:off x="4262347" y="1166370"/>
            <a:ext cx="60266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Unity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Rectangle 256"/>
          <p:cNvSpPr/>
          <p:nvPr/>
        </p:nvSpPr>
        <p:spPr>
          <a:xfrm>
            <a:off x="3211555" y="1166370"/>
            <a:ext cx="88172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Contact Center Express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3" name="Rectangle 262"/>
          <p:cNvSpPr/>
          <p:nvPr/>
        </p:nvSpPr>
        <p:spPr>
          <a:xfrm>
            <a:off x="447057" y="1166370"/>
            <a:ext cx="9178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Cisco MeetingPlace Express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4" name="Rectangle 263"/>
          <p:cNvSpPr/>
          <p:nvPr/>
        </p:nvSpPr>
        <p:spPr>
          <a:xfrm>
            <a:off x="1303871" y="1166370"/>
            <a:ext cx="10286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Cisco Unified Presence 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Rectangle 270"/>
          <p:cNvSpPr/>
          <p:nvPr/>
        </p:nvSpPr>
        <p:spPr>
          <a:xfrm>
            <a:off x="6848557" y="1166370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Surveillance Camera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2145894" y="1166370"/>
            <a:ext cx="11787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Cisco Unified Contact Center Enterprise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and Hosted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0" name="Rectangle 359"/>
          <p:cNvSpPr/>
          <p:nvPr/>
        </p:nvSpPr>
        <p:spPr>
          <a:xfrm>
            <a:off x="8661550" y="1171954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Cisco Security Manager</a:t>
            </a:r>
          </a:p>
        </p:txBody>
      </p:sp>
      <p:sp>
        <p:nvSpPr>
          <p:cNvPr id="370" name="Rectangle 369"/>
          <p:cNvSpPr/>
          <p:nvPr/>
        </p:nvSpPr>
        <p:spPr>
          <a:xfrm>
            <a:off x="10523902" y="1171954"/>
            <a:ext cx="88492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IPS/IDS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9755511" y="1171954"/>
            <a:ext cx="60266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9" name="Rectangle 328"/>
          <p:cNvSpPr/>
          <p:nvPr/>
        </p:nvSpPr>
        <p:spPr>
          <a:xfrm>
            <a:off x="317110" y="5063615"/>
            <a:ext cx="11777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Video Gateway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Rectangle 266"/>
          <p:cNvSpPr/>
          <p:nvPr/>
        </p:nvSpPr>
        <p:spPr>
          <a:xfrm>
            <a:off x="6696724" y="5063615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Encoders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Rectangle 267"/>
          <p:cNvSpPr/>
          <p:nvPr/>
        </p:nvSpPr>
        <p:spPr>
          <a:xfrm>
            <a:off x="5401723" y="5063615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Decoders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3974785" y="5063615"/>
            <a:ext cx="11777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Meeting Scheduling and Management 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3063520" y="5063615"/>
            <a:ext cx="117779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Content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Recording/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Streaming 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1" name="Rectangle 350"/>
          <p:cNvSpPr/>
          <p:nvPr/>
        </p:nvSpPr>
        <p:spPr>
          <a:xfrm>
            <a:off x="2301266" y="5063615"/>
            <a:ext cx="868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Video Call 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2" name="Rectangle 351"/>
          <p:cNvSpPr/>
          <p:nvPr/>
        </p:nvSpPr>
        <p:spPr>
          <a:xfrm>
            <a:off x="1308518" y="5063615"/>
            <a:ext cx="1019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Multipoint Meeting 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1" name="Rectangle 360"/>
          <p:cNvSpPr/>
          <p:nvPr/>
        </p:nvSpPr>
        <p:spPr>
          <a:xfrm>
            <a:off x="9597896" y="5054846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VPN Concentrator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2" name="Rectangle 361"/>
          <p:cNvSpPr/>
          <p:nvPr/>
        </p:nvSpPr>
        <p:spPr>
          <a:xfrm>
            <a:off x="10507417" y="5054846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SSL Terminator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3" name="Rectangle 382"/>
          <p:cNvSpPr/>
          <p:nvPr/>
        </p:nvSpPr>
        <p:spPr>
          <a:xfrm>
            <a:off x="8511899" y="5054846"/>
            <a:ext cx="12171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Security Management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(color and subdued)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Rectangle 268"/>
          <p:cNvSpPr/>
          <p:nvPr/>
        </p:nvSpPr>
        <p:spPr>
          <a:xfrm>
            <a:off x="4104732" y="320189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Joystick Keyboard 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Rectangle 283"/>
          <p:cNvSpPr/>
          <p:nvPr/>
        </p:nvSpPr>
        <p:spPr>
          <a:xfrm>
            <a:off x="5149738" y="3201897"/>
            <a:ext cx="65430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Camera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5" name="Rectangle 314"/>
          <p:cNvSpPr/>
          <p:nvPr/>
        </p:nvSpPr>
        <p:spPr>
          <a:xfrm>
            <a:off x="6848557" y="3201897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Shield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6" name="Rectangle 315"/>
          <p:cNvSpPr/>
          <p:nvPr/>
        </p:nvSpPr>
        <p:spPr>
          <a:xfrm>
            <a:off x="1359272" y="3201897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Set Top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" name="Rectangle 316"/>
          <p:cNvSpPr/>
          <p:nvPr/>
        </p:nvSpPr>
        <p:spPr>
          <a:xfrm>
            <a:off x="447057" y="3201897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HDTV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8" name="Rectangle 317"/>
          <p:cNvSpPr/>
          <p:nvPr/>
        </p:nvSpPr>
        <p:spPr>
          <a:xfrm>
            <a:off x="2276345" y="320189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Phone Polycom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9" name="Rectangle 318"/>
          <p:cNvSpPr/>
          <p:nvPr/>
        </p:nvSpPr>
        <p:spPr>
          <a:xfrm>
            <a:off x="3193467" y="3201897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Clock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5866566" y="3201897"/>
            <a:ext cx="1052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Virtual Desktop Service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8" name="Rectangle 377"/>
          <p:cNvSpPr/>
          <p:nvPr/>
        </p:nvSpPr>
        <p:spPr>
          <a:xfrm>
            <a:off x="8793345" y="3200392"/>
            <a:ext cx="65430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ISE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6" name="Rectangle 385"/>
          <p:cNvSpPr/>
          <p:nvPr/>
        </p:nvSpPr>
        <p:spPr>
          <a:xfrm>
            <a:off x="9614381" y="3200392"/>
            <a:ext cx="884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Email Security</a:t>
            </a:r>
          </a:p>
        </p:txBody>
      </p:sp>
      <p:sp>
        <p:nvSpPr>
          <p:cNvPr id="387" name="Rectangle 386"/>
          <p:cNvSpPr/>
          <p:nvPr/>
        </p:nvSpPr>
        <p:spPr>
          <a:xfrm>
            <a:off x="10563934" y="3200392"/>
            <a:ext cx="8048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Web Security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0" name="Rectangle 389"/>
          <p:cNvSpPr/>
          <p:nvPr/>
        </p:nvSpPr>
        <p:spPr>
          <a:xfrm>
            <a:off x="9597896" y="6008764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Lock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1" name="Rectangle 390"/>
          <p:cNvSpPr/>
          <p:nvPr/>
        </p:nvSpPr>
        <p:spPr>
          <a:xfrm>
            <a:off x="8661550" y="6008764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Key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2" name="Rectangle 391"/>
          <p:cNvSpPr/>
          <p:nvPr/>
        </p:nvSpPr>
        <p:spPr>
          <a:xfrm>
            <a:off x="10507417" y="6008764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Lock and Key</a:t>
            </a:r>
          </a:p>
        </p:txBody>
      </p:sp>
      <p:sp>
        <p:nvSpPr>
          <p:cNvPr id="262" name="Rectangle 261"/>
          <p:cNvSpPr/>
          <p:nvPr/>
        </p:nvSpPr>
        <p:spPr>
          <a:xfrm>
            <a:off x="6825579" y="4100351"/>
            <a:ext cx="96385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UPC Unified Personal Communicator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" name="Rectangle 264"/>
          <p:cNvSpPr/>
          <p:nvPr/>
        </p:nvSpPr>
        <p:spPr>
          <a:xfrm>
            <a:off x="5935574" y="4100351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Laptop Video Client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3074824" y="4109876"/>
            <a:ext cx="1177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Telepresence Exchange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320742" y="4109876"/>
            <a:ext cx="11777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Telepresence Endpoint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2149124" y="4109876"/>
            <a:ext cx="1177791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Immersive</a:t>
            </a:r>
          </a:p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Telepresence Endpoint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0" name="Rectangle 349"/>
          <p:cNvSpPr/>
          <p:nvPr/>
        </p:nvSpPr>
        <p:spPr>
          <a:xfrm>
            <a:off x="1258847" y="4109876"/>
            <a:ext cx="114879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Telepresence Endpoint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(twin data display)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8" name="Rectangle 357"/>
          <p:cNvSpPr/>
          <p:nvPr/>
        </p:nvSpPr>
        <p:spPr>
          <a:xfrm>
            <a:off x="4994965" y="4100351"/>
            <a:ext cx="96385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WebEx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4" name="Rectangle 373"/>
          <p:cNvSpPr/>
          <p:nvPr/>
        </p:nvSpPr>
        <p:spPr>
          <a:xfrm>
            <a:off x="9755511" y="4104305"/>
            <a:ext cx="60266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LDAP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6" name="Rectangle 375"/>
          <p:cNvSpPr/>
          <p:nvPr/>
        </p:nvSpPr>
        <p:spPr>
          <a:xfrm>
            <a:off x="8826960" y="4104305"/>
            <a:ext cx="58707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Ironport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7" name="Rectangle 376"/>
          <p:cNvSpPr/>
          <p:nvPr/>
        </p:nvSpPr>
        <p:spPr>
          <a:xfrm>
            <a:off x="10532338" y="4104305"/>
            <a:ext cx="868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Secure MARS</a:t>
            </a:r>
          </a:p>
        </p:txBody>
      </p:sp>
      <p:sp>
        <p:nvSpPr>
          <p:cNvPr id="398" name="Text Placeholder 6"/>
          <p:cNvSpPr txBox="1">
            <a:spLocks/>
          </p:cNvSpPr>
          <p:nvPr/>
        </p:nvSpPr>
        <p:spPr>
          <a:xfrm>
            <a:off x="8626962" y="287477"/>
            <a:ext cx="3008026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Security Icons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grpSp>
        <p:nvGrpSpPr>
          <p:cNvPr id="121" name="Group 120"/>
          <p:cNvGrpSpPr/>
          <p:nvPr/>
        </p:nvGrpSpPr>
        <p:grpSpPr>
          <a:xfrm>
            <a:off x="11886972" y="-6893"/>
            <a:ext cx="305975" cy="1062597"/>
            <a:chOff x="11886972" y="-6893"/>
            <a:chExt cx="305975" cy="1062597"/>
          </a:xfrm>
        </p:grpSpPr>
        <p:sp>
          <p:nvSpPr>
            <p:cNvPr id="122" name="Rectangle 1"/>
            <p:cNvSpPr/>
            <p:nvPr/>
          </p:nvSpPr>
          <p:spPr bwMode="white">
            <a:xfrm rot="16200000">
              <a:off x="11508661" y="371418"/>
              <a:ext cx="1062597" cy="305975"/>
            </a:xfrm>
            <a:custGeom>
              <a:avLst/>
              <a:gdLst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46674 w 10946674"/>
                <a:gd name="connsiteY2" fmla="*/ 130629 h 130629"/>
                <a:gd name="connsiteX3" fmla="*/ 0 w 10946674"/>
                <a:gd name="connsiteY3" fmla="*/ 130629 h 130629"/>
                <a:gd name="connsiteX4" fmla="*/ 0 w 10946674"/>
                <a:gd name="connsiteY4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883042 w 10946674"/>
                <a:gd name="connsiteY2" fmla="*/ 6557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883042 w 10946674"/>
                <a:gd name="connsiteY2" fmla="*/ 6557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05481 w 10946674"/>
                <a:gd name="connsiteY2" fmla="*/ 5996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09291 w 10946674"/>
                <a:gd name="connsiteY2" fmla="*/ 5996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1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0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0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46674" h="130629">
                  <a:moveTo>
                    <a:pt x="0" y="0"/>
                  </a:moveTo>
                  <a:lnTo>
                    <a:pt x="10946674" y="0"/>
                  </a:lnTo>
                  <a:cubicBezTo>
                    <a:pt x="10928776" y="21857"/>
                    <a:pt x="10921361" y="43027"/>
                    <a:pt x="10920720" y="64884"/>
                  </a:cubicBezTo>
                  <a:cubicBezTo>
                    <a:pt x="10925102" y="103399"/>
                    <a:pt x="10925463" y="108943"/>
                    <a:pt x="10946674" y="130629"/>
                  </a:cubicBezTo>
                  <a:lnTo>
                    <a:pt x="0" y="13062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93000">
                  <a:schemeClr val="bg1">
                    <a:lumMod val="85000"/>
                  </a:schemeClr>
                </a:gs>
                <a:gs pos="37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14388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 rot="16200000">
              <a:off x="11695877" y="493470"/>
              <a:ext cx="681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Slide 3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4" name="Picture 3" descr="C:\Users\akerr\Desktop\PNG\Cisco Unified Presence Server.png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4" y="819157"/>
            <a:ext cx="468313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kerr\Desktop\PNG\Unified Contact Center Enterprise and Hosted.png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012" y="819157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akerr\Desktop\PNG\Contact Center Express.png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75" y="819157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akerr\Desktop\PNG\Unity.png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550" y="819157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akerr\Desktop\PNG\Primary Codec.png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819157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:\Users\akerr\Desktop\PNG\Secondary Codec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5" y="819157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C:\Users\akerr\Desktop\PNG\Surveillance Camera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8813" y="692157"/>
            <a:ext cx="59531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C:\Users\akerr\Desktop\PNG\Operations Manager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612" y="1935624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akerr\Desktop\PNG\Media Server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015" y="1935624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akerr\Desktop\PNG\H.323.pn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589" y="1911811"/>
            <a:ext cx="446088" cy="3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C:\Users\akerr\Desktop\PNG\Video Analytics.png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226" y="1911811"/>
            <a:ext cx="446088" cy="357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:\Users\akerr\Desktop\PNG\IP Phone.pn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1611" y="1927687"/>
            <a:ext cx="390525" cy="34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C:\Users\akerr\Desktop\PNG\IP-IP Gateway.png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74" y="1935624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C:\Users\akerr\Desktop\PNG\Transcoder.png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1935624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0" descr="C:\Users\akerr\Desktop\PNG\Set Top.png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622" y="2850466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C:\Users\akerr\Desktop\PNG\Phone Polycom.png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13" y="2747279"/>
            <a:ext cx="398462" cy="436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C:\Users\akerr\Desktop\PNG\Clock.png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387" y="2850466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C:\Users\akerr\Desktop\PNG\Joystick Keyboard.png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837" y="2901266"/>
            <a:ext cx="549275" cy="28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C:\Users\akerr\Desktop\PNG\Camera.png"/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953" y="2960003"/>
            <a:ext cx="387350" cy="22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C:\Users\akerr\Desktop\PNG\Virtual Desktop Service (VDS).png"/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3148" y="2850466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C:\Users\akerr\Desktop\PNG\Shield.png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2834591"/>
            <a:ext cx="438150" cy="3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C:\Users\akerr\Desktop\PNG\Telepresence Endpoint with Twin Data Display.png"/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2903" y="3772680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C:\Users\akerr\Desktop\PNG\Immersive Telepresence Endpoint.png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87" y="3769505"/>
            <a:ext cx="673100" cy="33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C:\Users\akerr\Desktop\PNG\Telepresence Exchange.png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3" y="3772680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C:\Users\akerr\Desktop\PNG\WebEx.png"/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574" y="3875868"/>
            <a:ext cx="230188" cy="23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C:\Users\akerr\Desktop\PNG\Laptop Video Client.png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011" y="3690130"/>
            <a:ext cx="393700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C:\Users\akerr\Desktop\PNG\Unified Personal Communicator.png"/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3" y="3690130"/>
            <a:ext cx="393700" cy="41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Picture 35" descr="C:\Users\akerr\Desktop\PNG\Multipoint Meeting Server.png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4175" y="4726002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Picture 36" descr="C:\Users\akerr\Desktop\PNG\Video Call Server.png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4726002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C:\Users\akerr\Desktop\PNG\Content Recording-Streaming Server.png"/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7260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Picture 38" descr="C:\Users\akerr\Desktop\PNG\Meeting and Scheduling Management Server.png"/>
          <p:cNvPicPr>
            <a:picLocks noChangeAspect="1" noChangeArrowheads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813" y="47260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Picture 39" descr="C:\Users\akerr\Desktop\PNG\Encoders-1.png"/>
          <p:cNvPicPr>
            <a:picLocks noChangeAspect="1" noChangeArrowheads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108" y="47260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C:\Users\akerr\Desktop\PNG\Encoders-2.png"/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194" y="47260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Picture 41" descr="C:\Users\akerr\Desktop\PNG\Decoders-1.png"/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739" y="47260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C:\Users\akerr\Desktop\PNG\Decoders-2.png"/>
          <p:cNvPicPr>
            <a:picLocks noChangeAspect="1" noChangeArrowheads="1"/>
          </p:cNvPicPr>
          <p:nvPr/>
        </p:nvPicPr>
        <p:blipFill>
          <a:blip r:embed="rId6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275" y="47260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3" y="5742860"/>
            <a:ext cx="441961" cy="3337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2126" y="5742860"/>
            <a:ext cx="441961" cy="33375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6962" y="5619416"/>
            <a:ext cx="339853" cy="4572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6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699" y="3800685"/>
            <a:ext cx="370333" cy="291085"/>
          </a:xfrm>
          <a:prstGeom prst="rect">
            <a:avLst/>
          </a:prstGeom>
        </p:spPr>
      </p:pic>
      <p:sp>
        <p:nvSpPr>
          <p:cNvPr id="126" name="Rectangle 125"/>
          <p:cNvSpPr/>
          <p:nvPr/>
        </p:nvSpPr>
        <p:spPr>
          <a:xfrm>
            <a:off x="317110" y="6097021"/>
            <a:ext cx="11777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CUBE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1240082" y="6097021"/>
            <a:ext cx="11777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MediaSense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2213748" y="6097021"/>
            <a:ext cx="10098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Telepresence</a:t>
            </a:r>
          </a:p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Kiosk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3994737" y="4112174"/>
            <a:ext cx="117779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Touchscreen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764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5" name="Picture 37" descr="C:\Users\akerr\Desktop\PNG\Mobility Service Engin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415" y="1863320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2" name="Picture 34" descr="C:\Users\akerr\Desktop\PNG\WiF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646" y="2080467"/>
            <a:ext cx="98425" cy="100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7" name="Picture 29" descr="C:\Users\akerr\Desktop\PNG\Wireless Location Applianc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398" y="842665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3" name="Picture 25" descr="C:\Users\akerr\Desktop\PNG\Storag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5534041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C:\Users\akerr\Desktop\PNG\Nexus 1010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38" y="42815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akerr\Desktop\PNG\Layer 3 Nexus 5k Switch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912" y="3090868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kerr\Desktop\PNG\Nexus 1k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14" y="2005024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kerr\Desktop\PNG\Fibre Channel Director MDS 9000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75" y="695341"/>
            <a:ext cx="334962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Rectangle 112"/>
          <p:cNvSpPr/>
          <p:nvPr/>
        </p:nvSpPr>
        <p:spPr>
          <a:xfrm>
            <a:off x="2368630" y="3427209"/>
            <a:ext cx="91121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7k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531611" y="3427209"/>
            <a:ext cx="9215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Layer 3 Nexus 5k Switch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3254201" y="3427209"/>
            <a:ext cx="963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1KV VSM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4190873" y="3427209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2000 10GE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450734" y="3427209"/>
            <a:ext cx="91789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5K with Integrated VSM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2371300" y="4617612"/>
            <a:ext cx="9162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UCS C-Series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3303209" y="4617612"/>
            <a:ext cx="86583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UCS 5108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Blade Chassis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3985683" y="4617612"/>
            <a:ext cx="13292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Blade Server</a:t>
            </a:r>
          </a:p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(color and subdued)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1694774" y="4617612"/>
            <a:ext cx="42981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ACE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Rectangle 156"/>
          <p:cNvSpPr/>
          <p:nvPr/>
        </p:nvSpPr>
        <p:spPr>
          <a:xfrm>
            <a:off x="540243" y="4617612"/>
            <a:ext cx="9042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1010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652399" y="5876571"/>
            <a:ext cx="67993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Storage</a:t>
            </a:r>
            <a:endParaRPr lang="en-US" sz="9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1450734" y="5876571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Database Relational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2361949" y="5876571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UPS, RPS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3277179" y="5876571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Secure 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4268250" y="5876571"/>
            <a:ext cx="76314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Server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Text Placeholder 6"/>
          <p:cNvSpPr txBox="1">
            <a:spLocks/>
          </p:cNvSpPr>
          <p:nvPr/>
        </p:nvSpPr>
        <p:spPr>
          <a:xfrm>
            <a:off x="540244" y="327599"/>
            <a:ext cx="4568526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Data Center and Server Room Icons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1445688" y="1189937"/>
            <a:ext cx="9279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Fibre Channel Fabric Switch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458654" y="1189937"/>
            <a:ext cx="10674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Fibre Channel Director MDS 9000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3335341" y="1189937"/>
            <a:ext cx="8759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Virtual Matrix Switch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2392296" y="1189937"/>
            <a:ext cx="8572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Fabric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Interconnect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8" name="Rectangle 287"/>
          <p:cNvSpPr/>
          <p:nvPr/>
        </p:nvSpPr>
        <p:spPr>
          <a:xfrm>
            <a:off x="10599846" y="118993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Wireless Bridge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9" name="Rectangle 288"/>
          <p:cNvSpPr/>
          <p:nvPr/>
        </p:nvSpPr>
        <p:spPr>
          <a:xfrm>
            <a:off x="6011925" y="1189937"/>
            <a:ext cx="93092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Wireless Location Appliance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Rectangle 289"/>
          <p:cNvSpPr/>
          <p:nvPr/>
        </p:nvSpPr>
        <p:spPr>
          <a:xfrm>
            <a:off x="6935774" y="118993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Mesh Access Point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Rectangle 293"/>
          <p:cNvSpPr/>
          <p:nvPr/>
        </p:nvSpPr>
        <p:spPr>
          <a:xfrm>
            <a:off x="8769030" y="1189937"/>
            <a:ext cx="9068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Wireless Access Point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Rectangle 295"/>
          <p:cNvSpPr/>
          <p:nvPr/>
        </p:nvSpPr>
        <p:spPr>
          <a:xfrm>
            <a:off x="7844414" y="1189937"/>
            <a:ext cx="917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Dual Mode Access Point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8" name="Rectangle 297"/>
          <p:cNvSpPr/>
          <p:nvPr/>
        </p:nvSpPr>
        <p:spPr>
          <a:xfrm>
            <a:off x="9684209" y="1189937"/>
            <a:ext cx="913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Wireless LAN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Controller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Rectangle 110"/>
          <p:cNvSpPr/>
          <p:nvPr/>
        </p:nvSpPr>
        <p:spPr>
          <a:xfrm>
            <a:off x="1445688" y="2344161"/>
            <a:ext cx="922941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2k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4190874" y="2344161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5k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113"/>
          <p:cNvSpPr/>
          <p:nvPr/>
        </p:nvSpPr>
        <p:spPr>
          <a:xfrm>
            <a:off x="540244" y="2344161"/>
            <a:ext cx="90544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1k</a:t>
            </a:r>
          </a:p>
        </p:txBody>
      </p:sp>
      <p:sp>
        <p:nvSpPr>
          <p:cNvPr id="140" name="Rectangle 139"/>
          <p:cNvSpPr/>
          <p:nvPr/>
        </p:nvSpPr>
        <p:spPr>
          <a:xfrm>
            <a:off x="3277179" y="2344161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4k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2361949" y="2344161"/>
            <a:ext cx="9178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Nexus 3k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0" name="Rectangle 299"/>
          <p:cNvSpPr/>
          <p:nvPr/>
        </p:nvSpPr>
        <p:spPr>
          <a:xfrm>
            <a:off x="10153534" y="2163501"/>
            <a:ext cx="18131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Wireless Connectors</a:t>
            </a:r>
          </a:p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(different orientations)</a:t>
            </a:r>
          </a:p>
        </p:txBody>
      </p:sp>
      <p:sp>
        <p:nvSpPr>
          <p:cNvPr id="311" name="Rectangle 310"/>
          <p:cNvSpPr/>
          <p:nvPr/>
        </p:nvSpPr>
        <p:spPr>
          <a:xfrm>
            <a:off x="5878715" y="2211937"/>
            <a:ext cx="11973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WiFi and 3G4G Indicators</a:t>
            </a:r>
          </a:p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(add to device icons as needed)</a:t>
            </a:r>
          </a:p>
        </p:txBody>
      </p:sp>
      <p:sp>
        <p:nvSpPr>
          <p:cNvPr id="312" name="Text Placeholder 6"/>
          <p:cNvSpPr txBox="1">
            <a:spLocks/>
          </p:cNvSpPr>
          <p:nvPr/>
        </p:nvSpPr>
        <p:spPr>
          <a:xfrm>
            <a:off x="6011925" y="309439"/>
            <a:ext cx="5488715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Wireless Icons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6" name="Picture 10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7293" y="3485913"/>
            <a:ext cx="249937" cy="249937"/>
          </a:xfrm>
          <a:prstGeom prst="rect">
            <a:avLst/>
          </a:prstGeom>
        </p:spPr>
      </p:pic>
      <p:pic>
        <p:nvPicPr>
          <p:cNvPr id="107" name="Picture 10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704" y="3414285"/>
            <a:ext cx="277369" cy="321565"/>
          </a:xfrm>
          <a:prstGeom prst="rect">
            <a:avLst/>
          </a:prstGeom>
        </p:spPr>
      </p:pic>
      <p:pic>
        <p:nvPicPr>
          <p:cNvPr id="108" name="Picture 10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0501" y="3327417"/>
            <a:ext cx="403861" cy="408433"/>
          </a:xfrm>
          <a:prstGeom prst="rect">
            <a:avLst/>
          </a:prstGeom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829" y="3385166"/>
            <a:ext cx="217932" cy="367285"/>
          </a:xfrm>
          <a:prstGeom prst="rect">
            <a:avLst/>
          </a:prstGeom>
        </p:spPr>
      </p:pic>
      <p:pic>
        <p:nvPicPr>
          <p:cNvPr id="167" name="Picture 16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038" y="3414285"/>
            <a:ext cx="277369" cy="321565"/>
          </a:xfrm>
          <a:prstGeom prst="rect">
            <a:avLst/>
          </a:prstGeom>
        </p:spPr>
      </p:pic>
      <p:pic>
        <p:nvPicPr>
          <p:cNvPr id="169" name="Picture 16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4678" y="3405141"/>
            <a:ext cx="277369" cy="330709"/>
          </a:xfrm>
          <a:prstGeom prst="rect">
            <a:avLst/>
          </a:prstGeom>
        </p:spPr>
      </p:pic>
      <p:sp>
        <p:nvSpPr>
          <p:cNvPr id="174" name="Rectangle 173"/>
          <p:cNvSpPr/>
          <p:nvPr/>
        </p:nvSpPr>
        <p:spPr>
          <a:xfrm>
            <a:off x="6035542" y="3735245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Doctor</a:t>
            </a:r>
          </a:p>
        </p:txBody>
      </p:sp>
      <p:sp>
        <p:nvSpPr>
          <p:cNvPr id="175" name="Rectangle 174"/>
          <p:cNvSpPr/>
          <p:nvPr/>
        </p:nvSpPr>
        <p:spPr>
          <a:xfrm>
            <a:off x="6960044" y="3735245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Nurse</a:t>
            </a:r>
          </a:p>
        </p:txBody>
      </p:sp>
      <p:sp>
        <p:nvSpPr>
          <p:cNvPr id="176" name="Rectangle 175"/>
          <p:cNvSpPr/>
          <p:nvPr/>
        </p:nvSpPr>
        <p:spPr>
          <a:xfrm>
            <a:off x="7861516" y="3735245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Surgeon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8780585" y="3735245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Hospital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9720415" y="3735245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Clinic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10491909" y="3728515"/>
            <a:ext cx="11387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Nurse Call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Pillow Speaker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9961855" y="5340393"/>
            <a:ext cx="400813" cy="530403"/>
            <a:chOff x="10049061" y="5344483"/>
            <a:chExt cx="400813" cy="530403"/>
          </a:xfrm>
        </p:grpSpPr>
        <p:pic>
          <p:nvPicPr>
            <p:cNvPr id="101" name="Picture 10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9061" y="5344483"/>
              <a:ext cx="400813" cy="254509"/>
            </a:xfrm>
            <a:prstGeom prst="rect">
              <a:avLst/>
            </a:prstGeom>
          </p:spPr>
        </p:pic>
        <p:pic>
          <p:nvPicPr>
            <p:cNvPr id="103" name="Picture 102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49061" y="5670670"/>
              <a:ext cx="400813" cy="204216"/>
            </a:xfrm>
            <a:prstGeom prst="rect">
              <a:avLst/>
            </a:prstGeom>
          </p:spPr>
        </p:pic>
      </p:grpSp>
      <p:grpSp>
        <p:nvGrpSpPr>
          <p:cNvPr id="13" name="Group 12"/>
          <p:cNvGrpSpPr/>
          <p:nvPr/>
        </p:nvGrpSpPr>
        <p:grpSpPr>
          <a:xfrm>
            <a:off x="10834765" y="5383101"/>
            <a:ext cx="448058" cy="487695"/>
            <a:chOff x="10922574" y="5385711"/>
            <a:chExt cx="448058" cy="487695"/>
          </a:xfrm>
        </p:grpSpPr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575" y="5385711"/>
              <a:ext cx="448057" cy="224028"/>
            </a:xfrm>
            <a:prstGeom prst="rect">
              <a:avLst/>
            </a:prstGeom>
          </p:spPr>
        </p:pic>
        <p:pic>
          <p:nvPicPr>
            <p:cNvPr id="104" name="Picture 103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22574" y="5649378"/>
              <a:ext cx="448057" cy="224028"/>
            </a:xfrm>
            <a:prstGeom prst="rect">
              <a:avLst/>
            </a:prstGeom>
          </p:spPr>
        </p:pic>
      </p:grpSp>
      <p:pic>
        <p:nvPicPr>
          <p:cNvPr id="109" name="Picture 10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618" y="5422739"/>
            <a:ext cx="475489" cy="448057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8695" y="5401403"/>
            <a:ext cx="347473" cy="469393"/>
          </a:xfrm>
          <a:prstGeom prst="rect">
            <a:avLst/>
          </a:prstGeom>
        </p:spPr>
      </p:pic>
      <p:pic>
        <p:nvPicPr>
          <p:cNvPr id="172" name="Picture 17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58" y="5492843"/>
            <a:ext cx="327661" cy="377953"/>
          </a:xfrm>
          <a:prstGeom prst="rect">
            <a:avLst/>
          </a:prstGeom>
        </p:spPr>
      </p:pic>
      <p:pic>
        <p:nvPicPr>
          <p:cNvPr id="173" name="Picture 17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824" y="5623907"/>
            <a:ext cx="653797" cy="246889"/>
          </a:xfrm>
          <a:prstGeom prst="rect">
            <a:avLst/>
          </a:prstGeom>
        </p:spPr>
      </p:pic>
      <p:sp>
        <p:nvSpPr>
          <p:cNvPr id="179" name="Rectangle 178"/>
          <p:cNvSpPr/>
          <p:nvPr/>
        </p:nvSpPr>
        <p:spPr>
          <a:xfrm>
            <a:off x="9671888" y="5868198"/>
            <a:ext cx="98074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Bed with and without Patient (side </a:t>
            </a:r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iew)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7816198" y="5868198"/>
            <a:ext cx="97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Imaging Device 1</a:t>
            </a:r>
          </a:p>
        </p:txBody>
      </p:sp>
      <p:sp>
        <p:nvSpPr>
          <p:cNvPr id="187" name="Rectangle 186"/>
          <p:cNvSpPr/>
          <p:nvPr/>
        </p:nvSpPr>
        <p:spPr>
          <a:xfrm>
            <a:off x="6035542" y="5868198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Xray</a:t>
            </a:r>
          </a:p>
        </p:txBody>
      </p:sp>
      <p:sp>
        <p:nvSpPr>
          <p:cNvPr id="188" name="Rectangle 187"/>
          <p:cNvSpPr/>
          <p:nvPr/>
        </p:nvSpPr>
        <p:spPr>
          <a:xfrm>
            <a:off x="6952876" y="5868198"/>
            <a:ext cx="883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Xray Workstation</a:t>
            </a:r>
          </a:p>
        </p:txBody>
      </p:sp>
      <p:sp>
        <p:nvSpPr>
          <p:cNvPr id="191" name="Rectangle 190"/>
          <p:cNvSpPr/>
          <p:nvPr/>
        </p:nvSpPr>
        <p:spPr>
          <a:xfrm>
            <a:off x="10586949" y="5868198"/>
            <a:ext cx="94369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Bed with and without Patient </a:t>
            </a:r>
            <a:b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op </a:t>
            </a:r>
            <a:r>
              <a:rPr lang="en-US" sz="9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iew)</a:t>
            </a:r>
          </a:p>
        </p:txBody>
      </p:sp>
      <p:sp>
        <p:nvSpPr>
          <p:cNvPr id="192" name="Rectangle 191"/>
          <p:cNvSpPr/>
          <p:nvPr/>
        </p:nvSpPr>
        <p:spPr>
          <a:xfrm>
            <a:off x="8735267" y="5868198"/>
            <a:ext cx="9743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Imaging Device 2</a:t>
            </a:r>
          </a:p>
        </p:txBody>
      </p:sp>
      <p:sp>
        <p:nvSpPr>
          <p:cNvPr id="193" name="Text Placeholder 6"/>
          <p:cNvSpPr txBox="1">
            <a:spLocks/>
          </p:cNvSpPr>
          <p:nvPr/>
        </p:nvSpPr>
        <p:spPr>
          <a:xfrm>
            <a:off x="6035543" y="2926744"/>
            <a:ext cx="5465098" cy="385043"/>
          </a:xfrm>
          <a:prstGeom prst="rect">
            <a:avLst/>
          </a:prstGeom>
        </p:spPr>
        <p:txBody>
          <a:bodyPr/>
          <a:lstStyle>
            <a:lvl1pPr marL="171450" indent="-1714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en-US" sz="2200" kern="1200" dirty="0" smtClean="0">
                <a:solidFill>
                  <a:srgbClr val="005568"/>
                </a:solidFill>
                <a:latin typeface="Arial"/>
                <a:ea typeface="+mn-ea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6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3pPr>
            <a:lvl4pPr marL="11430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4pPr>
            <a:lvl5pPr marL="1600200" indent="0" algn="l" defTabSz="914400" rtl="0" eaLnBrk="1" latinLnBrk="0" hangingPunct="1">
              <a:spcBef>
                <a:spcPct val="20000"/>
              </a:spcBef>
              <a:buFontTx/>
              <a:buNone/>
              <a:defRPr lang="en-US" sz="14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00" b="1" dirty="0" smtClean="0">
                <a:solidFill>
                  <a:schemeClr val="tx1"/>
                </a:solidFill>
              </a:rPr>
              <a:t>Healthcare Icons</a:t>
            </a:r>
            <a:endParaRPr lang="en-US" sz="1400" b="1" dirty="0">
              <a:solidFill>
                <a:schemeClr val="tx1"/>
              </a:solidFill>
            </a:endParaRP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768" y="4334379"/>
            <a:ext cx="384049" cy="490729"/>
          </a:xfrm>
          <a:prstGeom prst="rect">
            <a:avLst/>
          </a:prstGeom>
        </p:spPr>
      </p:pic>
      <p:sp>
        <p:nvSpPr>
          <p:cNvPr id="180" name="Rectangle 179"/>
          <p:cNvSpPr/>
          <p:nvPr/>
        </p:nvSpPr>
        <p:spPr>
          <a:xfrm>
            <a:off x="10616946" y="4829016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BP Cuff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6035542" y="4829016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Smart Pump</a:t>
            </a:r>
          </a:p>
        </p:txBody>
      </p:sp>
      <p:sp>
        <p:nvSpPr>
          <p:cNvPr id="183" name="Rectangle 182"/>
          <p:cNvSpPr/>
          <p:nvPr/>
        </p:nvSpPr>
        <p:spPr>
          <a:xfrm>
            <a:off x="7906596" y="4829016"/>
            <a:ext cx="793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Workstation on Wheels</a:t>
            </a:r>
          </a:p>
        </p:txBody>
      </p:sp>
      <p:sp>
        <p:nvSpPr>
          <p:cNvPr id="184" name="Rectangle 183"/>
          <p:cNvSpPr/>
          <p:nvPr/>
        </p:nvSpPr>
        <p:spPr>
          <a:xfrm>
            <a:off x="6952876" y="4829016"/>
            <a:ext cx="883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Medicine Cart</a:t>
            </a:r>
          </a:p>
        </p:txBody>
      </p:sp>
      <p:sp>
        <p:nvSpPr>
          <p:cNvPr id="185" name="Rectangle 184"/>
          <p:cNvSpPr/>
          <p:nvPr/>
        </p:nvSpPr>
        <p:spPr>
          <a:xfrm>
            <a:off x="8780585" y="4829016"/>
            <a:ext cx="8836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Ultrasound Device</a:t>
            </a:r>
          </a:p>
        </p:txBody>
      </p:sp>
      <p:sp>
        <p:nvSpPr>
          <p:cNvPr id="189" name="Rectangle 188"/>
          <p:cNvSpPr/>
          <p:nvPr/>
        </p:nvSpPr>
        <p:spPr>
          <a:xfrm>
            <a:off x="9720415" y="4829016"/>
            <a:ext cx="8836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Monitors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800" y="4244463"/>
            <a:ext cx="275845" cy="58064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9769485" y="4495923"/>
            <a:ext cx="785553" cy="329185"/>
            <a:chOff x="9849421" y="4639843"/>
            <a:chExt cx="785553" cy="32918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0925" y="4639843"/>
              <a:ext cx="384049" cy="32918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49421" y="4639843"/>
              <a:ext cx="384049" cy="329185"/>
            </a:xfrm>
            <a:prstGeom prst="rect">
              <a:avLst/>
            </a:prstGeom>
          </p:spPr>
        </p:pic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610" y="4239891"/>
            <a:ext cx="257557" cy="5852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7557" y="4244463"/>
            <a:ext cx="269749" cy="5806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772" y="4326759"/>
            <a:ext cx="297181" cy="498349"/>
          </a:xfrm>
          <a:prstGeom prst="rect">
            <a:avLst/>
          </a:prstGeom>
        </p:spPr>
      </p:pic>
      <p:sp>
        <p:nvSpPr>
          <p:cNvPr id="163" name="Rectangle 162"/>
          <p:cNvSpPr/>
          <p:nvPr/>
        </p:nvSpPr>
        <p:spPr>
          <a:xfrm>
            <a:off x="6849463" y="2211717"/>
            <a:ext cx="1090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9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Mobility Service Engine</a:t>
            </a:r>
            <a:endParaRPr lang="en-US" sz="9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5" name="Group 164"/>
          <p:cNvGrpSpPr/>
          <p:nvPr/>
        </p:nvGrpSpPr>
        <p:grpSpPr>
          <a:xfrm>
            <a:off x="11886972" y="-6893"/>
            <a:ext cx="305975" cy="1062597"/>
            <a:chOff x="11886972" y="-6893"/>
            <a:chExt cx="305975" cy="1062597"/>
          </a:xfrm>
        </p:grpSpPr>
        <p:sp>
          <p:nvSpPr>
            <p:cNvPr id="168" name="Rectangle 1"/>
            <p:cNvSpPr/>
            <p:nvPr/>
          </p:nvSpPr>
          <p:spPr bwMode="white">
            <a:xfrm rot="16200000">
              <a:off x="11508661" y="371418"/>
              <a:ext cx="1062597" cy="305975"/>
            </a:xfrm>
            <a:custGeom>
              <a:avLst/>
              <a:gdLst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46674 w 10946674"/>
                <a:gd name="connsiteY2" fmla="*/ 130629 h 130629"/>
                <a:gd name="connsiteX3" fmla="*/ 0 w 10946674"/>
                <a:gd name="connsiteY3" fmla="*/ 130629 h 130629"/>
                <a:gd name="connsiteX4" fmla="*/ 0 w 10946674"/>
                <a:gd name="connsiteY4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883042 w 10946674"/>
                <a:gd name="connsiteY2" fmla="*/ 6557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883042 w 10946674"/>
                <a:gd name="connsiteY2" fmla="*/ 6557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05481 w 10946674"/>
                <a:gd name="connsiteY2" fmla="*/ 5996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09291 w 10946674"/>
                <a:gd name="connsiteY2" fmla="*/ 59961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1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0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  <a:gd name="connsiteX0" fmla="*/ 0 w 10946674"/>
                <a:gd name="connsiteY0" fmla="*/ 0 h 130629"/>
                <a:gd name="connsiteX1" fmla="*/ 10946674 w 10946674"/>
                <a:gd name="connsiteY1" fmla="*/ 0 h 130629"/>
                <a:gd name="connsiteX2" fmla="*/ 10920720 w 10946674"/>
                <a:gd name="connsiteY2" fmla="*/ 64884 h 130629"/>
                <a:gd name="connsiteX3" fmla="*/ 10946674 w 10946674"/>
                <a:gd name="connsiteY3" fmla="*/ 130629 h 130629"/>
                <a:gd name="connsiteX4" fmla="*/ 0 w 10946674"/>
                <a:gd name="connsiteY4" fmla="*/ 130629 h 130629"/>
                <a:gd name="connsiteX5" fmla="*/ 0 w 10946674"/>
                <a:gd name="connsiteY5" fmla="*/ 0 h 130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46674" h="130629">
                  <a:moveTo>
                    <a:pt x="0" y="0"/>
                  </a:moveTo>
                  <a:lnTo>
                    <a:pt x="10946674" y="0"/>
                  </a:lnTo>
                  <a:cubicBezTo>
                    <a:pt x="10928776" y="21857"/>
                    <a:pt x="10921361" y="43027"/>
                    <a:pt x="10920720" y="64884"/>
                  </a:cubicBezTo>
                  <a:cubicBezTo>
                    <a:pt x="10925102" y="103399"/>
                    <a:pt x="10925463" y="108943"/>
                    <a:pt x="10946674" y="130629"/>
                  </a:cubicBezTo>
                  <a:lnTo>
                    <a:pt x="0" y="130629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/>
                </a:gs>
                <a:gs pos="93000">
                  <a:schemeClr val="bg1">
                    <a:lumMod val="85000"/>
                  </a:schemeClr>
                </a:gs>
                <a:gs pos="37000">
                  <a:schemeClr val="bg2">
                    <a:lumMod val="75000"/>
                  </a:schemeClr>
                </a:gs>
              </a:gsLst>
              <a:lin ang="0" scaled="1"/>
              <a:tileRect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82124" tIns="41061" rIns="82124" bIns="4106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14388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 rot="16200000">
              <a:off x="11695877" y="493470"/>
              <a:ext cx="68159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Slide 4</a:t>
              </a:r>
              <a:endPara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2051" name="Picture 3" descr="C:\Users\akerr\Desktop\PNG\Fabric Interconnect.png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4" y="847741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kerr\Desktop\PNG\Fibre Channel Fabric Switch.png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695341"/>
            <a:ext cx="334963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kerr\Desktop\PNG\Virtual Matrix Switch.png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276" y="847741"/>
            <a:ext cx="360362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kerr\Desktop\PNG\Nexus 2k.png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1650" y="2005024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akerr\Desktop\PNG\Nexus 3k.png"/>
          <p:cNvPicPr>
            <a:picLocks noChangeAspect="1" noChangeArrowheads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287" y="2005024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akerr\Desktop\PNG\Nexus 4k.png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50" y="2005024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akerr\Desktop\PNG\Nexus 5k.png"/>
          <p:cNvPicPr>
            <a:picLocks noChangeAspect="1" noChangeArrowheads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6" y="2005024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C:\Users\akerr\Desktop\PNG\Nexus 5K with Integrated VSM.png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3090868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C:\Users\akerr\Desktop\PNG\Nexus 7k.png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2941643"/>
            <a:ext cx="334963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C:\Users\akerr\Desktop\PNG\Nexus 1KV VSM.png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137" y="3090868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C:\Users\akerr\Desktop\PNG\Nexus 2k 10GE.png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2" y="3090868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C:\Users\akerr\Desktop\PNG\ACE.png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2" y="42815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C:\Users\akerr\Desktop\PNG\UCS 5108 Blade Chassis.png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138" y="4281502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C:\Users\akerr\Desktop\PNG\UCS C-Series Server.png"/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327" y="4445015"/>
            <a:ext cx="438150" cy="16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C:\Users\akerr\Desktop\PNG\Blade Server (color).png"/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0538" y="4305314"/>
            <a:ext cx="333375" cy="30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C:\Users\akerr\Desktop\PNG\Blade Server (subdued).png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4305315"/>
            <a:ext cx="333375" cy="30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C:\Users\akerr\Desktop\PNG\Database Relational.png"/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6" y="5534041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1" name="Picture 23" descr="C:\Users\akerr\Desktop\PNG\UPS.png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6" y="5534041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C:\Users\akerr\Desktop\PNG\RPS.png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450" y="5534041"/>
            <a:ext cx="33337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 descr="C:\Users\akerr\Desktop\PNG\Secure Server.png"/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963" y="5532454"/>
            <a:ext cx="193675" cy="33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5" name="Picture 27" descr="C:\Users\akerr\Desktop\PNG\Server.png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363" y="5532454"/>
            <a:ext cx="193675" cy="33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C:\Users\akerr\Desktop\PNG\Wireless Bridge.png"/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1145" y="842665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C:\Users\akerr\Desktop\PNG\Mesh Access Point.png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325" y="842665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9" name="Picture 31" descr="C:\Users\akerr\Desktop\PNG\Dual Mode Access Point.png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1963" y="842665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0" name="Picture 32" descr="C:\Users\akerr\Desktop\PNG\Wireless Access Point.png"/>
          <p:cNvPicPr>
            <a:picLocks noChangeAspect="1" noChangeArrowheads="1"/>
          </p:cNvPicPr>
          <p:nvPr/>
        </p:nvPicPr>
        <p:blipFill>
          <a:blip r:embed="rId5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705" y="839490"/>
            <a:ext cx="346075" cy="33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1" name="Picture 33" descr="C:\Users\akerr\Desktop\PNG\Wireless LAN Controller.png"/>
          <p:cNvPicPr>
            <a:picLocks noChangeAspect="1" noChangeArrowheads="1"/>
          </p:cNvPicPr>
          <p:nvPr/>
        </p:nvPicPr>
        <p:blipFill>
          <a:blip r:embed="rId5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948" y="842665"/>
            <a:ext cx="4413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4" name="Picture 36" descr="C:\Users\akerr\Desktop\PNG\3G4G Wireless.png"/>
          <p:cNvPicPr>
            <a:picLocks noChangeAspect="1" noChangeArrowheads="1"/>
          </p:cNvPicPr>
          <p:nvPr/>
        </p:nvPicPr>
        <p:blipFill>
          <a:blip r:embed="rId5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900" y="2082585"/>
            <a:ext cx="87313" cy="10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6" name="Picture 38" descr="C:\Users\akerr\Desktop\PNG\Wireless Connectivity (blue).png"/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6285" y="1755978"/>
            <a:ext cx="10318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7" name="Picture 39" descr="C:\Users\akerr\Desktop\PNG\Wireless Connectivity (grey).png"/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9919" y="1756497"/>
            <a:ext cx="103188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1" name="Picture 38" descr="C:\Users\akerr\Desktop\PNG\Wireless Connectivity (blue).png"/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634889" y="1422001"/>
            <a:ext cx="10318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0" name="Picture 39" descr="C:\Users\akerr\Desktop\PNG\Wireless Connectivity (grey).png"/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631345" y="1591490"/>
            <a:ext cx="103188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" name="Picture 38" descr="C:\Users\akerr\Desktop\PNG\Wireless Connectivity (blue).png"/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8567109" y="1744913"/>
            <a:ext cx="10318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" name="Picture 39" descr="C:\Users\akerr\Desktop\PNG\Wireless Connectivity (grey).png"/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8680253" y="1846412"/>
            <a:ext cx="103188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6" name="Picture 38" descr="C:\Users\akerr\Desktop\PNG\Wireless Connectivity (blue).png"/>
          <p:cNvPicPr>
            <a:picLocks noChangeAspect="1" noChangeArrowheads="1"/>
          </p:cNvPicPr>
          <p:nvPr/>
        </p:nvPicPr>
        <p:blipFill>
          <a:blip r:embed="rId5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9909311" y="1934122"/>
            <a:ext cx="103188" cy="900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7" name="Picture 39" descr="C:\Users\akerr\Desktop\PNG\Wireless Connectivity (grey).png"/>
          <p:cNvPicPr>
            <a:picLocks noChangeAspect="1" noChangeArrowheads="1"/>
          </p:cNvPicPr>
          <p:nvPr/>
        </p:nvPicPr>
        <p:blipFill>
          <a:blip r:embed="rId5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10011235" y="1811221"/>
            <a:ext cx="103188" cy="90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935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893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Cisco_SBA_Icon_Library">
  <a:themeElements>
    <a:clrScheme name="Cisco SBA Theme">
      <a:dk1>
        <a:srgbClr val="000000"/>
      </a:dk1>
      <a:lt1>
        <a:srgbClr val="FFFFFF"/>
      </a:lt1>
      <a:dk2>
        <a:srgbClr val="435153"/>
      </a:dk2>
      <a:lt2>
        <a:srgbClr val="0383A1"/>
      </a:lt2>
      <a:accent1>
        <a:srgbClr val="29BDDB"/>
      </a:accent1>
      <a:accent2>
        <a:srgbClr val="0B6E4D"/>
      </a:accent2>
      <a:accent3>
        <a:srgbClr val="AEC836"/>
      </a:accent3>
      <a:accent4>
        <a:srgbClr val="FFCA09"/>
      </a:accent4>
      <a:accent5>
        <a:srgbClr val="F28021"/>
      </a:accent5>
      <a:accent6>
        <a:srgbClr val="C41230"/>
      </a:accent6>
      <a:hlink>
        <a:srgbClr val="3CBADC"/>
      </a:hlink>
      <a:folHlink>
        <a:srgbClr val="A6A8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100000">
              <a:schemeClr val="bg1">
                <a:lumMod val="95000"/>
              </a:schemeClr>
            </a:gs>
            <a:gs pos="0">
              <a:schemeClr val="bg1">
                <a:lumMod val="85000"/>
              </a:schemeClr>
            </a:gs>
          </a:gsLst>
          <a:lin ang="162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isco_SBA_Template_PartnertoCustomer_D3">
  <a:themeElements>
    <a:clrScheme name="Cisco SBA Theme">
      <a:dk1>
        <a:srgbClr val="000000"/>
      </a:dk1>
      <a:lt1>
        <a:srgbClr val="FFFFFF"/>
      </a:lt1>
      <a:dk2>
        <a:srgbClr val="435153"/>
      </a:dk2>
      <a:lt2>
        <a:srgbClr val="0383A1"/>
      </a:lt2>
      <a:accent1>
        <a:srgbClr val="29BDDB"/>
      </a:accent1>
      <a:accent2>
        <a:srgbClr val="0B6E4D"/>
      </a:accent2>
      <a:accent3>
        <a:srgbClr val="AEC836"/>
      </a:accent3>
      <a:accent4>
        <a:srgbClr val="FFCA09"/>
      </a:accent4>
      <a:accent5>
        <a:srgbClr val="F28021"/>
      </a:accent5>
      <a:accent6>
        <a:srgbClr val="C41230"/>
      </a:accent6>
      <a:hlink>
        <a:srgbClr val="3CBADC"/>
      </a:hlink>
      <a:folHlink>
        <a:srgbClr val="A6A8A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100000">
              <a:schemeClr val="bg1">
                <a:lumMod val="95000"/>
              </a:schemeClr>
            </a:gs>
            <a:gs pos="0">
              <a:schemeClr val="bg1">
                <a:lumMod val="85000"/>
              </a:schemeClr>
            </a:gs>
          </a:gsLst>
          <a:lin ang="16200000" scaled="1"/>
          <a:tileRect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Cisco_SBA_Icon_Library</Template>
  <TotalTime>621</TotalTime>
  <Words>423</Words>
  <Application>Microsoft Office PowerPoint</Application>
  <PresentationFormat>Custom</PresentationFormat>
  <Paragraphs>195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Cisco_SBA_Icon_Library</vt:lpstr>
      <vt:lpstr>Cisco_SBA_Template_PartnertoCustomer_D3</vt:lpstr>
      <vt:lpstr>Cisco Validated Design  Icon Library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Cisco SBA Icon Library</dc:title>
  <dc:creator>akerr</dc:creator>
  <cp:lastModifiedBy>akerr</cp:lastModifiedBy>
  <cp:revision>102</cp:revision>
  <dcterms:created xsi:type="dcterms:W3CDTF">2013-01-31T17:20:00Z</dcterms:created>
  <dcterms:modified xsi:type="dcterms:W3CDTF">2014-04-30T17:21:39Z</dcterms:modified>
</cp:coreProperties>
</file>